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97" r:id="rId3"/>
    <p:sldId id="488" r:id="rId4"/>
    <p:sldId id="490" r:id="rId5"/>
    <p:sldId id="579" r:id="rId6"/>
    <p:sldId id="486" r:id="rId7"/>
    <p:sldId id="526" r:id="rId8"/>
    <p:sldId id="491" r:id="rId9"/>
    <p:sldId id="599" r:id="rId10"/>
    <p:sldId id="508" r:id="rId11"/>
    <p:sldId id="598" r:id="rId12"/>
    <p:sldId id="542" r:id="rId13"/>
    <p:sldId id="582" r:id="rId14"/>
    <p:sldId id="583" r:id="rId15"/>
    <p:sldId id="586" r:id="rId16"/>
    <p:sldId id="587" r:id="rId17"/>
    <p:sldId id="594" r:id="rId18"/>
    <p:sldId id="585" r:id="rId19"/>
    <p:sldId id="596" r:id="rId20"/>
    <p:sldId id="597" r:id="rId21"/>
    <p:sldId id="588" r:id="rId22"/>
    <p:sldId id="591" r:id="rId23"/>
    <p:sldId id="593" r:id="rId24"/>
    <p:sldId id="601" r:id="rId25"/>
    <p:sldId id="595" r:id="rId2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srgbClr val="FF0000"/>
    </p:penClr>
  </p:showPr>
  <p:clrMru>
    <a:srgbClr val="1F497D"/>
    <a:srgbClr val="069606"/>
    <a:srgbClr val="33CC33"/>
    <a:srgbClr val="0D0D53"/>
    <a:srgbClr val="00FF00"/>
    <a:srgbClr val="151585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3613" autoAdjust="0"/>
  </p:normalViewPr>
  <p:slideViewPr>
    <p:cSldViewPr>
      <p:cViewPr>
        <p:scale>
          <a:sx n="100" d="100"/>
          <a:sy n="100" d="100"/>
        </p:scale>
        <p:origin x="-3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notesViewPr>
    <p:cSldViewPr>
      <p:cViewPr varScale="1">
        <p:scale>
          <a:sx n="48" d="100"/>
          <a:sy n="48" d="100"/>
        </p:scale>
        <p:origin x="-2827" y="-77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59250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798A4A-0763-467F-827D-87024520A5B0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5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90B2E3-6672-4F25-904C-A180A29BBD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F9ECF8-844A-4D50-BADB-12113FBB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www.eumayors.eu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F5864E-64AF-4FCC-9636-E962ABE8B2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50179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8CCE2C-A4D5-46A6-B3E2-E329C8376CCC}" type="slidenum">
              <a:rPr lang="en-US" sz="1200" b="0">
                <a:solidFill>
                  <a:srgbClr val="000000"/>
                </a:solidFill>
              </a:rPr>
              <a:pPr algn="r"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52227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5E63E4B-6297-4DA6-BD1A-6405266BADFB}" type="slidenum">
              <a:rPr lang="en-US" sz="1200" b="0">
                <a:solidFill>
                  <a:srgbClr val="000000"/>
                </a:solidFill>
              </a:rPr>
              <a:pPr algn="r"/>
              <a:t>14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54275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B71D2A-4DB1-4BA3-B496-BE8AA7871E94}" type="slidenum">
              <a:rPr lang="en-US" sz="1200" b="0">
                <a:solidFill>
                  <a:srgbClr val="000000"/>
                </a:solidFill>
              </a:rPr>
              <a:pPr algn="r"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56323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BE5463-9C2A-40CC-A137-62D5AC94E7B4}" type="slidenum">
              <a:rPr lang="en-US" sz="1200" b="0">
                <a:solidFill>
                  <a:srgbClr val="000000"/>
                </a:solidFill>
              </a:rPr>
              <a:pPr algn="r"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75BBA71-FB33-43AB-AD9E-236B8F860B7F}" type="slidenum">
              <a:rPr lang="en-US" sz="1200" b="0">
                <a:cs typeface="+mn-cs"/>
              </a:rPr>
              <a:pPr algn="r">
                <a:defRPr/>
              </a:pPr>
              <a:t>17</a:t>
            </a:fld>
            <a:endParaRPr lang="en-US" sz="1200" b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21A942B-EC5C-42D6-9178-91A681524FA1}" type="slidenum">
              <a:rPr lang="en-US" sz="1200" b="0">
                <a:cs typeface="+mn-cs"/>
              </a:rPr>
              <a:pPr algn="r">
                <a:defRPr/>
              </a:pPr>
              <a:t>18</a:t>
            </a:fld>
            <a:endParaRPr lang="en-US" sz="1200" b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0862C6-835D-4B96-B54C-02CBC1DADD08}" type="slidenum">
              <a:rPr lang="en-US" sz="1200" b="0">
                <a:cs typeface="+mn-cs"/>
              </a:rPr>
              <a:pPr algn="r">
                <a:defRPr/>
              </a:pPr>
              <a:t>19</a:t>
            </a:fld>
            <a:endParaRPr lang="en-US" sz="1200" b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64515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D8361C-0406-4BBA-B550-8DC5745AF242}" type="slidenum">
              <a:rPr lang="en-US" sz="1200" b="0">
                <a:solidFill>
                  <a:srgbClr val="000000"/>
                </a:solidFill>
              </a:rPr>
              <a:pPr algn="r"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66563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14E274-3C8B-450B-AEB6-4AE3CD8337C6}" type="slidenum">
              <a:rPr lang="en-US" sz="1200" b="0">
                <a:solidFill>
                  <a:srgbClr val="000000"/>
                </a:solidFill>
              </a:rPr>
              <a:pPr algn="r"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68611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D77D29-732F-4512-8E4F-EFEC32E03E95}" type="slidenum">
              <a:rPr lang="en-US" sz="1200" b="0">
                <a:solidFill>
                  <a:srgbClr val="000000"/>
                </a:solidFill>
              </a:rPr>
              <a:pPr algn="r"/>
              <a:t>22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80B1A-ABB0-4D66-9A51-C059025BD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70659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A775D8-DD13-4F5E-8619-BB42C04E59D5}" type="slidenum">
              <a:rPr lang="en-US" sz="1200" b="0">
                <a:solidFill>
                  <a:srgbClr val="000000"/>
                </a:solidFill>
              </a:rPr>
              <a:pPr algn="r"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7A32D-B61A-4F9D-9E06-3819D10A5862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346F32F-85BE-47DF-B6C1-566B802A6081}" type="slidenum">
              <a:rPr lang="en-US" sz="1200" b="0">
                <a:cs typeface="+mn-cs"/>
              </a:rPr>
              <a:pPr algn="r">
                <a:defRPr/>
              </a:pPr>
              <a:t>4</a:t>
            </a:fld>
            <a:endParaRPr lang="en-US" sz="1200" b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68275" indent="-168275">
              <a:buFontTx/>
              <a:buChar char="•"/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6775"/>
            <a:fld id="{C5E83A2F-BE2B-4D0E-84A5-78448D672A0C}" type="slidenum">
              <a:rPr lang="en-US" smtClean="0">
                <a:cs typeface="Arial" charset="0"/>
              </a:rPr>
              <a:pPr defTabSz="866775"/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fr-FR" smtClean="0"/>
          </a:p>
        </p:txBody>
      </p:sp>
      <p:sp>
        <p:nvSpPr>
          <p:cNvPr id="38915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3280DA-1DBA-458F-85BF-56BA7A5ED1D4}" type="slidenum">
              <a:rPr lang="en-US" sz="1200" b="0">
                <a:solidFill>
                  <a:srgbClr val="000000"/>
                </a:solidFill>
              </a:rPr>
              <a:pPr algn="r"/>
              <a:t>7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 </a:t>
            </a:r>
            <a:r>
              <a:rPr lang="en-US" b="1" smtClean="0"/>
              <a:t>Eligibility criteria:</a:t>
            </a:r>
          </a:p>
          <a:p>
            <a:r>
              <a:rPr lang="en-US" smtClean="0"/>
              <a:t>The SEAP must be approved by the respective official body;</a:t>
            </a:r>
            <a:endParaRPr lang="fr-BE" smtClean="0"/>
          </a:p>
          <a:p>
            <a:r>
              <a:rPr lang="en-US" smtClean="0"/>
              <a:t>The SEAP must contain a clear reference to the CO</a:t>
            </a:r>
            <a:r>
              <a:rPr lang="en-US" baseline="-25000" smtClean="0"/>
              <a:t>2</a:t>
            </a:r>
            <a:r>
              <a:rPr lang="en-US" smtClean="0"/>
              <a:t> emissions reduction target (at least 20% by 2020);</a:t>
            </a:r>
            <a:endParaRPr lang="fr-BE" smtClean="0"/>
          </a:p>
          <a:p>
            <a:r>
              <a:rPr lang="en-US" smtClean="0"/>
              <a:t>The SEAP must include the main results of the BEI, covering at least 3 out of 4 key sectors*;</a:t>
            </a:r>
            <a:endParaRPr lang="fr-BE" smtClean="0"/>
          </a:p>
          <a:p>
            <a:r>
              <a:rPr lang="en-US" smtClean="0"/>
              <a:t>The SEAP must include a credible set of actions covering at least 2 out of 4 key sectors*;</a:t>
            </a:r>
            <a:endParaRPr lang="fr-BE" smtClean="0"/>
          </a:p>
          <a:p>
            <a:r>
              <a:rPr lang="en-US" smtClean="0"/>
              <a:t>The SEAP template must be correctly completed (all green fields are compulsory).</a:t>
            </a:r>
            <a:endParaRPr lang="fr-BE" smtClean="0"/>
          </a:p>
          <a:p>
            <a:r>
              <a:rPr lang="en-US" i="1" smtClean="0"/>
              <a:t>* Key sectors: Municipal, Residential, Tertiary, Transport.</a:t>
            </a:r>
            <a:endParaRPr lang="fr-BE" smtClean="0"/>
          </a:p>
          <a:p>
            <a:r>
              <a:rPr lang="en-US" smtClean="0"/>
              <a:t> </a:t>
            </a:r>
            <a:endParaRPr lang="pt-PT" smtClean="0"/>
          </a:p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7E42F-23A8-4281-8793-55D403CE1804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 </a:t>
            </a:r>
            <a:r>
              <a:rPr lang="en-US" b="1" smtClean="0"/>
              <a:t>Eligibility criteria:</a:t>
            </a:r>
          </a:p>
          <a:p>
            <a:r>
              <a:rPr lang="en-US" smtClean="0"/>
              <a:t>The SEAP must be approved by the respective official body;</a:t>
            </a:r>
            <a:endParaRPr lang="fr-BE" smtClean="0"/>
          </a:p>
          <a:p>
            <a:r>
              <a:rPr lang="en-US" smtClean="0"/>
              <a:t>The SEAP must contain a clear reference to the CO</a:t>
            </a:r>
            <a:r>
              <a:rPr lang="en-US" baseline="-25000" smtClean="0"/>
              <a:t>2</a:t>
            </a:r>
            <a:r>
              <a:rPr lang="en-US" smtClean="0"/>
              <a:t> emissions reduction target (at least 20% by 2020);</a:t>
            </a:r>
            <a:endParaRPr lang="fr-BE" smtClean="0"/>
          </a:p>
          <a:p>
            <a:r>
              <a:rPr lang="en-US" smtClean="0"/>
              <a:t>The SEAP must include the main results of the BEI, covering at least 3 out of 4 key sectors*;</a:t>
            </a:r>
            <a:endParaRPr lang="fr-BE" smtClean="0"/>
          </a:p>
          <a:p>
            <a:r>
              <a:rPr lang="en-US" smtClean="0"/>
              <a:t>The SEAP must include a credible set of actions covering at least 2 out of 4 key sectors*;</a:t>
            </a:r>
            <a:endParaRPr lang="fr-BE" smtClean="0"/>
          </a:p>
          <a:p>
            <a:r>
              <a:rPr lang="en-US" smtClean="0"/>
              <a:t>The SEAP template must be correctly completed (all green fields are compulsory).</a:t>
            </a:r>
            <a:endParaRPr lang="fr-BE" smtClean="0"/>
          </a:p>
          <a:p>
            <a:r>
              <a:rPr lang="en-US" i="1" smtClean="0"/>
              <a:t>* Key sectors: Municipal, Residential, Tertiary, Transport.</a:t>
            </a:r>
            <a:endParaRPr lang="fr-BE" smtClean="0"/>
          </a:p>
          <a:p>
            <a:r>
              <a:rPr lang="en-US" smtClean="0"/>
              <a:t> </a:t>
            </a:r>
            <a:endParaRPr lang="pt-PT" smtClean="0"/>
          </a:p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8B3A5-3BA2-492A-A4AC-E7E939C89960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DB580-901D-4374-952B-F276A7046825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11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7675"/>
            <a:endParaRPr lang="en-GB" smtClean="0"/>
          </a:p>
        </p:txBody>
      </p:sp>
      <p:sp>
        <p:nvSpPr>
          <p:cNvPr id="48131" name="Espace réservé du numéro de diapositive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74BF0C-2DD7-4F90-AD6C-DC1F2738AD62}" type="slidenum">
              <a:rPr lang="en-US" sz="1200" b="0">
                <a:solidFill>
                  <a:srgbClr val="000000"/>
                </a:solidFill>
              </a:rPr>
              <a:pPr algn="r"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A5F1-F0DE-4B09-816D-3EA8912EC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DF55-7181-4367-B80C-A8FDEB3ED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A79D0-A881-4574-A588-68CF4ED9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B445-6351-4317-A382-B95C59E4936D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F31BB-186B-4EA6-A518-894E05D8B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C407-17D0-4151-8489-38B5C51DD7B7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AC2E-75D8-47C9-BF7B-77EA1CDA5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34AD-C289-4B7E-8347-D463D14C3BBA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92F1-B458-47EE-B4AE-EFB33B9D6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DFE7-7E60-4ABB-878E-B225C98024B7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414D-CC4C-4F65-8580-5E4F1A750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92E0-B108-460C-96DA-BA8AE92B8546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A732-C392-47B7-8F71-B68A94C9F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B3B7-50D9-4B5D-A3AD-CB703768A73A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8863-A787-4040-8374-B71F5A8B62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D702-A147-42EE-88B7-7E58F0BB8751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5BB0-AD6A-45F8-A9C5-F267DD6F9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1A38-02FF-4FFB-AE1D-754D484A51FA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2A01-1B55-47F0-ABDB-50B30E593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BF9B-447D-4D9A-AFC2-AB9B360E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8720-47F6-4BCC-9A06-E5164505D7E1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8B4B-936B-42A3-BDCE-1276A1D8EA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6991-F6D0-414F-B173-169D553F862F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97CD-E719-4AB0-9BAC-25EB5ED0A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51F1-3D47-4FE6-8C0E-71265D576C70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9218-29B0-495F-B6AE-6557775321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4B932-FCAD-4905-B259-8986EB50A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0E23-E279-4280-8A30-85C4FB290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B1A1-73C0-4DB9-A9FC-1173233E3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C28D-BAA5-4419-A428-B339BD1EE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E5049-77C4-43B5-9E8C-80B2C0D14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447C-53E3-4B9C-8FE7-C95F5D8C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9217-D531-4305-B3A2-553119F71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94273E-A6C8-4B94-9435-93AC48F8C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GB" smtClean="0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847DAA-DAD0-4075-840E-DC7439FD893B}" type="datetimeFigureOut">
              <a:rPr lang="en-GB"/>
              <a:pPr>
                <a:defRPr/>
              </a:pPr>
              <a:t>28/10/2014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68005C-FF19-4992-8426-E26D328288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adnennemerau.e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571750" y="214313"/>
            <a:ext cx="4929188" cy="2428875"/>
          </a:xfrm>
        </p:spPr>
        <p:txBody>
          <a:bodyPr/>
          <a:lstStyle/>
          <a:p>
            <a:r>
              <a:rPr lang="en-US" sz="2200" b="1" smtClean="0">
                <a:solidFill>
                  <a:srgbClr val="FFFF00"/>
                </a:solidFill>
              </a:rPr>
              <a:t>СЕМИНАР</a:t>
            </a:r>
            <a:br>
              <a:rPr lang="en-US" sz="2200" b="1" smtClean="0">
                <a:solidFill>
                  <a:srgbClr val="FFFF00"/>
                </a:solidFill>
              </a:rPr>
            </a:br>
            <a:r>
              <a:rPr lang="ru-RU" sz="2200" b="1" smtClean="0">
                <a:solidFill>
                  <a:srgbClr val="FFFF00"/>
                </a:solidFill>
              </a:rPr>
              <a:t>Укрепление национального потенциала в области городского планирования, жилищного строительства, энергоэффективности и снижения риска бедствий</a:t>
            </a:r>
            <a:endParaRPr lang="en-US" sz="2200" b="1" smtClean="0">
              <a:solidFill>
                <a:srgbClr val="FFFF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19250" y="4687888"/>
            <a:ext cx="7200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>
                <a:solidFill>
                  <a:srgbClr val="FFFF00"/>
                </a:solidFill>
              </a:rPr>
              <a:t>Ереван, 13-14 октября 2014г. </a:t>
            </a:r>
          </a:p>
          <a:p>
            <a:pPr algn="ctr" eaLnBrk="0" hangingPunct="0"/>
            <a:r>
              <a:rPr lang="ru-RU" sz="2800">
                <a:solidFill>
                  <a:srgbClr val="FFFF00"/>
                </a:solidFill>
              </a:rPr>
              <a:t> </a:t>
            </a:r>
            <a:endParaRPr lang="ru-RU" sz="2000">
              <a:solidFill>
                <a:srgbClr val="FFFF00"/>
              </a:solidFill>
            </a:endParaRPr>
          </a:p>
          <a:p>
            <a:pPr algn="ctr"/>
            <a:r>
              <a:rPr lang="ru-RU" sz="1800">
                <a:solidFill>
                  <a:srgbClr val="FFFF00"/>
                </a:solidFill>
              </a:rPr>
              <a:t>Артем Харазян</a:t>
            </a:r>
          </a:p>
          <a:p>
            <a:pPr algn="ctr"/>
            <a:r>
              <a:rPr lang="ru-RU" sz="1800">
                <a:solidFill>
                  <a:srgbClr val="FFFF00"/>
                </a:solidFill>
              </a:rPr>
              <a:t>Эксперт проекта «Соглашение Мэров – Восток»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4094163" y="852488"/>
            <a:ext cx="458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071563" y="2928938"/>
            <a:ext cx="7786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Реализация Европейской инициативы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«Соглашение Мэров» в Армении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515938" y="625475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42938" y="306388"/>
            <a:ext cx="8501062" cy="693737"/>
          </a:xfrm>
        </p:spPr>
        <p:txBody>
          <a:bodyPr/>
          <a:lstStyle/>
          <a:p>
            <a:r>
              <a:rPr lang="en-GB" sz="3400" b="1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GB" sz="3400" b="1" smtClean="0">
                <a:solidFill>
                  <a:srgbClr val="C00000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Arial" charset="0"/>
              </a:rPr>
              <a:t>Статистика предлагаемых мероприятий </a:t>
            </a:r>
            <a:br>
              <a:rPr lang="ru-RU" sz="2800" b="1" smtClean="0">
                <a:solidFill>
                  <a:srgbClr val="C00000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Arial" charset="0"/>
              </a:rPr>
              <a:t>по секторам (Украина)</a:t>
            </a:r>
            <a:r>
              <a:rPr lang="en-GB" sz="2800" b="1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GB" sz="2800" b="1" smtClean="0">
                <a:solidFill>
                  <a:srgbClr val="C00000"/>
                </a:solidFill>
                <a:latin typeface="Arial" charset="0"/>
              </a:rPr>
            </a:br>
            <a:endParaRPr lang="en-GB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071563" y="1754188"/>
            <a:ext cx="7643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Жилые дома – 35%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Промышленность – 34%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Частный и коммерческий транспорт – 20%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Муниципальные здания и сооружения – 5%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Сектор услуг – 4%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Муниципальный автопарк и гор. транспорт – 1%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Муниципальное освещение – 1%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ru-RU" sz="2400" b="0"/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>
          <a:xfrm>
            <a:off x="684213" y="0"/>
            <a:ext cx="8388350" cy="14128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Arial" charset="0"/>
              </a:rPr>
              <a:t>Сотрудничество ряда институций обеспечивает</a:t>
            </a:r>
            <a:r>
              <a:rPr lang="en-GB" sz="2800" b="1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C00000"/>
                </a:solidFill>
                <a:latin typeface="Arial" charset="0"/>
              </a:rPr>
              <a:t>многостороннюю поддержку</a:t>
            </a:r>
            <a:endParaRPr lang="en-GB" sz="2800" b="1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131840" y="3612693"/>
            <a:ext cx="3797613" cy="970437"/>
          </a:xfrm>
          <a:prstGeom prst="ellipse">
            <a:avLst/>
          </a:prstGeom>
          <a:solidFill>
            <a:srgbClr val="003068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</a:rPr>
              <a:t>Подписанты </a:t>
            </a:r>
            <a:endParaRPr lang="fr-F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ectangle avec flèche vers le bas 17"/>
          <p:cNvSpPr/>
          <p:nvPr/>
        </p:nvSpPr>
        <p:spPr>
          <a:xfrm rot="18590831">
            <a:off x="1095958" y="2083846"/>
            <a:ext cx="2896331" cy="1929988"/>
          </a:xfrm>
          <a:prstGeom prst="downArrowCallout">
            <a:avLst>
              <a:gd name="adj1" fmla="val 15903"/>
              <a:gd name="adj2" fmla="val 19580"/>
              <a:gd name="adj3" fmla="val 25000"/>
              <a:gd name="adj4" fmla="val 69794"/>
            </a:avLst>
          </a:prstGeom>
          <a:solidFill>
            <a:srgbClr val="97B42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ЕВРОПЕЙСКИЕ УЧРЕЖДЕНИЯ</a:t>
            </a: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институционная и финансовая поддержка </a:t>
            </a:r>
            <a:r>
              <a:rPr lang="fr-FR" sz="1200" b="0" i="1" dirty="0" smtClean="0">
                <a:solidFill>
                  <a:srgbClr val="FFFFFF"/>
                </a:solidFill>
              </a:rPr>
              <a:t>(EIB, , EBRD</a:t>
            </a:r>
            <a:r>
              <a:rPr lang="fr-FR" sz="1600" b="0" i="1" dirty="0" smtClean="0">
                <a:solidFill>
                  <a:srgbClr val="FFFFFF"/>
                </a:solidFill>
                <a:latin typeface="Calibri" pitchFamily="34" charset="0"/>
              </a:rPr>
              <a:t>, E5P …)</a:t>
            </a:r>
          </a:p>
        </p:txBody>
      </p:sp>
      <p:sp>
        <p:nvSpPr>
          <p:cNvPr id="19" name="Rectangle avec flèche vers le haut 18"/>
          <p:cNvSpPr/>
          <p:nvPr/>
        </p:nvSpPr>
        <p:spPr>
          <a:xfrm rot="19828914">
            <a:off x="5772430" y="4131013"/>
            <a:ext cx="2453365" cy="2231434"/>
          </a:xfrm>
          <a:prstGeom prst="upArrowCallout">
            <a:avLst>
              <a:gd name="adj1" fmla="val 15382"/>
              <a:gd name="adj2" fmla="val 18887"/>
              <a:gd name="adj3" fmla="val 18699"/>
              <a:gd name="adj4" fmla="val 71086"/>
            </a:avLst>
          </a:prstGeom>
          <a:solidFill>
            <a:srgbClr val="FFD5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smtClean="0">
                <a:solidFill>
                  <a:srgbClr val="003068"/>
                </a:solidFill>
                <a:latin typeface="Calibri" pitchFamily="34" charset="0"/>
              </a:rPr>
              <a:t>СТОРОННИКИ СОГЛАШЕНИЯ</a:t>
            </a:r>
          </a:p>
          <a:p>
            <a:pPr algn="ctr" eaLnBrk="1" hangingPunct="1">
              <a:defRPr/>
            </a:pPr>
            <a:r>
              <a:rPr lang="ru-RU" sz="1200" i="1" smtClean="0">
                <a:solidFill>
                  <a:srgbClr val="003068"/>
                </a:solidFill>
                <a:latin typeface="Calibri" pitchFamily="34" charset="0"/>
              </a:rPr>
              <a:t>(объединения местных властей)</a:t>
            </a:r>
          </a:p>
          <a:p>
            <a:pPr algn="ctr" eaLnBrk="1" hangingPunct="1">
              <a:defRPr/>
            </a:pPr>
            <a:r>
              <a:rPr lang="ru-RU" sz="1400" i="1" smtClean="0">
                <a:solidFill>
                  <a:srgbClr val="003068"/>
                </a:solidFill>
                <a:latin typeface="Calibri" pitchFamily="34" charset="0"/>
              </a:rPr>
              <a:t>Поддержка в процессе продвижения и внедрения, налаживание связей</a:t>
            </a:r>
            <a:endParaRPr lang="fr-FR" sz="1400" i="1" smtClean="0">
              <a:solidFill>
                <a:srgbClr val="003068"/>
              </a:solidFill>
              <a:latin typeface="Calibri" pitchFamily="34" charset="0"/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3911971" y="1643050"/>
            <a:ext cx="2130899" cy="1979733"/>
          </a:xfrm>
          <a:prstGeom prst="downArrowCallout">
            <a:avLst>
              <a:gd name="adj1" fmla="val 16194"/>
              <a:gd name="adj2" fmla="val 20047"/>
              <a:gd name="adj3" fmla="val 25000"/>
              <a:gd name="adj4" fmla="val 68490"/>
            </a:avLst>
          </a:prstGeom>
          <a:solidFill>
            <a:srgbClr val="006AB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Офис Соглашения Мэров </a:t>
            </a:r>
          </a:p>
          <a:p>
            <a:pPr algn="ctr" eaLnBrk="1" hangingPunct="1">
              <a:defRPr/>
            </a:pPr>
            <a:r>
              <a:rPr lang="ru-RU" sz="1600" i="1" dirty="0" smtClean="0">
                <a:solidFill>
                  <a:srgbClr val="FFFF00"/>
                </a:solidFill>
              </a:rPr>
              <a:t>к</a:t>
            </a:r>
            <a:r>
              <a:rPr lang="ru-RU" sz="1600" i="1" dirty="0" smtClean="0">
                <a:solidFill>
                  <a:srgbClr val="FFFF00"/>
                </a:solidFill>
                <a:latin typeface="Calibri" pitchFamily="34" charset="0"/>
              </a:rPr>
              <a:t>оординация, продвижение и помощь</a:t>
            </a:r>
          </a:p>
          <a:p>
            <a:pPr algn="ctr" eaLnBrk="1" hangingPunct="1">
              <a:defRPr/>
            </a:pPr>
            <a:endParaRPr lang="fr-FR" sz="16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Rectangle avec flèche vers le haut 20"/>
          <p:cNvSpPr/>
          <p:nvPr/>
        </p:nvSpPr>
        <p:spPr>
          <a:xfrm rot="1679097">
            <a:off x="1853912" y="4121227"/>
            <a:ext cx="2738008" cy="2144732"/>
          </a:xfrm>
          <a:prstGeom prst="upArrowCallout">
            <a:avLst>
              <a:gd name="adj1" fmla="val 16666"/>
              <a:gd name="adj2" fmla="val 16016"/>
              <a:gd name="adj3" fmla="val 19173"/>
              <a:gd name="adj4" fmla="val 70695"/>
            </a:avLst>
          </a:prstGeom>
          <a:solidFill>
            <a:srgbClr val="FFD5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smtClean="0">
                <a:solidFill>
                  <a:srgbClr val="003068"/>
                </a:solidFill>
                <a:latin typeface="Calibri" pitchFamily="34" charset="0"/>
              </a:rPr>
              <a:t>ТЕРРИТОРИАЛЬНЫЕ КООРДИНАТОРЫ </a:t>
            </a:r>
          </a:p>
          <a:p>
            <a:pPr algn="ctr" eaLnBrk="1" hangingPunct="1">
              <a:defRPr/>
            </a:pPr>
            <a:r>
              <a:rPr lang="ru-RU" sz="1200" smtClean="0">
                <a:solidFill>
                  <a:srgbClr val="003068"/>
                </a:solidFill>
                <a:latin typeface="Calibri" pitchFamily="34" charset="0"/>
              </a:rPr>
              <a:t>(обласные, региональные и государственные органы)</a:t>
            </a:r>
          </a:p>
          <a:p>
            <a:pPr algn="ctr" eaLnBrk="1" hangingPunct="1">
              <a:defRPr/>
            </a:pPr>
            <a:r>
              <a:rPr lang="ru-RU" sz="1400" i="1" smtClean="0">
                <a:solidFill>
                  <a:srgbClr val="003068"/>
                </a:solidFill>
                <a:latin typeface="Calibri" pitchFamily="34" charset="0"/>
              </a:rPr>
              <a:t>стратегическое руководство, финансовая и техническая поддержка</a:t>
            </a:r>
          </a:p>
        </p:txBody>
      </p:sp>
      <p:grpSp>
        <p:nvGrpSpPr>
          <p:cNvPr id="22" name="Rectangle avec flèche vers le bas 21"/>
          <p:cNvGrpSpPr>
            <a:grpSpLocks/>
          </p:cNvGrpSpPr>
          <p:nvPr/>
        </p:nvGrpSpPr>
        <p:grpSpPr bwMode="auto">
          <a:xfrm rot="424706">
            <a:off x="6105525" y="1557338"/>
            <a:ext cx="2889250" cy="2419350"/>
            <a:chOff x="3802" y="987"/>
            <a:chExt cx="1820" cy="1524"/>
          </a:xfrm>
        </p:grpSpPr>
        <p:pic>
          <p:nvPicPr>
            <p:cNvPr id="45075" name="Rectangle avec flèche vers le bas 2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2" y="987"/>
              <a:ext cx="1820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6" name="Text Box 19"/>
            <p:cNvSpPr txBox="1">
              <a:spLocks noChangeArrowheads="1"/>
            </p:cNvSpPr>
            <p:nvPr/>
          </p:nvSpPr>
          <p:spPr bwMode="auto">
            <a:xfrm rot="1368513">
              <a:off x="3940" y="1276"/>
              <a:ext cx="1549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>
                  <a:solidFill>
                    <a:srgbClr val="FFFFFF"/>
                  </a:solidFill>
                  <a:latin typeface="Calibri" pitchFamily="34" charset="0"/>
                </a:rPr>
                <a:t>СОВМЕСТНЫЙ ИССЛЕДОВАТЕЛЬСКИЙ ЦЕНТР</a:t>
              </a:r>
            </a:p>
            <a:p>
              <a:pPr algn="ctr"/>
              <a:r>
                <a:rPr lang="ru-RU" sz="1600" i="1">
                  <a:solidFill>
                    <a:srgbClr val="FFFFFF"/>
                  </a:solidFill>
                  <a:latin typeface="Calibri" pitchFamily="34" charset="0"/>
                </a:rPr>
                <a:t>методологическая</a:t>
              </a:r>
            </a:p>
            <a:p>
              <a:pPr algn="ctr"/>
              <a:r>
                <a:rPr lang="ru-RU" sz="1600" i="1">
                  <a:solidFill>
                    <a:srgbClr val="FFFFFF"/>
                  </a:solidFill>
                  <a:latin typeface="Calibri" pitchFamily="34" charset="0"/>
                </a:rPr>
                <a:t> поддержка</a:t>
              </a:r>
            </a:p>
          </p:txBody>
        </p:sp>
      </p:grpSp>
      <p:sp>
        <p:nvSpPr>
          <p:cNvPr id="45074" name="Line 23"/>
          <p:cNvSpPr>
            <a:spLocks noChangeShapeType="1"/>
          </p:cNvSpPr>
          <p:nvPr/>
        </p:nvSpPr>
        <p:spPr bwMode="auto">
          <a:xfrm>
            <a:off x="863600" y="12144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500063" y="1628775"/>
            <a:ext cx="8501062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>
            <a:spAutoFit/>
          </a:bodyPr>
          <a:lstStyle/>
          <a:p>
            <a:pPr indent="-4572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200" b="0"/>
              <a:t>Способствует реализации инициативы на  территории 	Европейского Союза  и за его пределами</a:t>
            </a:r>
          </a:p>
          <a:p>
            <a:pPr indent="-4572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200" b="0"/>
              <a:t>Обеспечивает административную и техническую 	поддержку подписавшимся сторона</a:t>
            </a:r>
          </a:p>
          <a:p>
            <a:pPr indent="-4572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200" b="0"/>
              <a:t>Контролирует реализацию Соглашения подписантами 	и поддерживающими структурами</a:t>
            </a:r>
          </a:p>
          <a:p>
            <a:pPr indent="-4572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200" b="0"/>
              <a:t>Обеспечивает условия для обмена опытом и 	налаживание связей</a:t>
            </a:r>
          </a:p>
          <a:p>
            <a:pPr indent="-457200">
              <a:lnSpc>
                <a:spcPct val="85000"/>
              </a:lnSpc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200" b="0"/>
              <a:t>Поддерживает связь с другими инициативами 	Евросоюза и соответствующими структурами</a:t>
            </a:r>
            <a:endParaRPr lang="en-GB" sz="2200" b="0"/>
          </a:p>
        </p:txBody>
      </p:sp>
      <p:sp>
        <p:nvSpPr>
          <p:cNvPr id="47106" name="Line 5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7" name="Titre 1"/>
          <p:cNvSpPr>
            <a:spLocks/>
          </p:cNvSpPr>
          <p:nvPr/>
        </p:nvSpPr>
        <p:spPr bwMode="auto">
          <a:xfrm>
            <a:off x="900113" y="0"/>
            <a:ext cx="82438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Офис Соглашения Мэров</a:t>
            </a:r>
            <a:endParaRPr lang="en-GB" sz="2800">
              <a:solidFill>
                <a:srgbClr val="C00000"/>
              </a:solidFill>
            </a:endParaRPr>
          </a:p>
          <a:p>
            <a:pPr algn="ctr"/>
            <a:r>
              <a:rPr lang="ru-RU" sz="2800">
                <a:solidFill>
                  <a:srgbClr val="C00000"/>
                </a:solidFill>
              </a:rPr>
              <a:t>В Брюсселе</a:t>
            </a:r>
            <a:endParaRPr lang="en-GB" sz="2800" b="0">
              <a:solidFill>
                <a:srgbClr val="C00000"/>
              </a:solidFill>
            </a:endParaRPr>
          </a:p>
        </p:txBody>
      </p:sp>
      <p:pic>
        <p:nvPicPr>
          <p:cNvPr id="47108" name="Picture 8" descr="C:\Users\jana.cicmanova\Desktop\dream t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5189538"/>
            <a:ext cx="3581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642938" y="1428750"/>
            <a:ext cx="850106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>
            <a:spAutoFit/>
          </a:bodyPr>
          <a:lstStyle/>
          <a:p>
            <a:pPr indent="-4572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400" b="0"/>
              <a:t>О</a:t>
            </a:r>
            <a:r>
              <a:rPr lang="en-US" sz="2400" b="0"/>
              <a:t>CM </a:t>
            </a:r>
            <a:r>
              <a:rPr lang="ru-RU" sz="2400" b="0"/>
              <a:t>Восток</a:t>
            </a:r>
            <a:r>
              <a:rPr lang="en-US" sz="2400" b="0"/>
              <a:t> </a:t>
            </a:r>
            <a:r>
              <a:rPr lang="ru-RU" sz="2400" b="0"/>
              <a:t>создан 20 сентября 2011 г. как филиал 	ОСМ</a:t>
            </a:r>
            <a:r>
              <a:rPr lang="en-US" sz="2400" b="0"/>
              <a:t> </a:t>
            </a:r>
            <a:r>
              <a:rPr lang="ru-RU" sz="2400" b="0"/>
              <a:t>в Брюсселе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400" b="0"/>
              <a:t>Цель нового офиса «привлечь к участию в 	Соглашении Мэров города стран Восточного 	партнерства и Центральной Азии»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400" b="0"/>
              <a:t>Оказание технической, консультационной и 	экспертной поддержки городам-подписантам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400" b="0"/>
              <a:t>Координация взаимодействия между городами, 	поддерживающими структурами и другими 	заинтересованными сторонами.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450850" algn="l"/>
              </a:tabLst>
            </a:pPr>
            <a:r>
              <a:rPr lang="ru-RU" sz="2400" b="0"/>
              <a:t>Региональные офисы в Львове, Тбилиси, </a:t>
            </a:r>
            <a:br>
              <a:rPr lang="ru-RU" sz="2400" b="0"/>
            </a:br>
            <a:r>
              <a:rPr lang="ru-RU" sz="2400" b="0"/>
              <a:t>	Ереване и Алмате.</a:t>
            </a:r>
            <a:r>
              <a:rPr lang="en-US" sz="1800" b="0" i="1">
                <a:solidFill>
                  <a:srgbClr val="069606"/>
                </a:solidFill>
              </a:rPr>
              <a:t> </a:t>
            </a:r>
            <a:r>
              <a:rPr lang="ru-RU" sz="1800" b="0" i="1">
                <a:solidFill>
                  <a:srgbClr val="069606"/>
                </a:solidFill>
              </a:rPr>
              <a:t>      </a:t>
            </a:r>
            <a:endParaRPr lang="ru-RU" b="0" i="1">
              <a:solidFill>
                <a:srgbClr val="069606"/>
              </a:solidFill>
            </a:endParaRP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Titre 1"/>
          <p:cNvSpPr>
            <a:spLocks/>
          </p:cNvSpPr>
          <p:nvPr/>
        </p:nvSpPr>
        <p:spPr bwMode="auto">
          <a:xfrm>
            <a:off x="755650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Офис Соглашения Мэров Восток</a:t>
            </a:r>
            <a:endParaRPr lang="en-GB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928688" y="1631950"/>
            <a:ext cx="77866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>
            <a:spAutoFit/>
          </a:bodyPr>
          <a:lstStyle/>
          <a:p>
            <a:pPr algn="ctr"/>
            <a:r>
              <a:rPr lang="ru-RU" sz="2400" b="0"/>
              <a:t>Координаторы Соглашения определяются как организации, которые могут обеспечивать стратегическое руководство, а также техническую и финансовую поддержку муниципалитетам, имеющим политическою волю для присоединения к Соглашению Мэров, но, при этом, не имеющим навыков и/или ресурсов для выполнения своих обязательств в рамках Соглашения, а именно: подготовки и осуществления плана действий по устойчивому энергетическом развитию.</a:t>
            </a:r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04" name="Titre 1"/>
          <p:cNvSpPr>
            <a:spLocks/>
          </p:cNvSpPr>
          <p:nvPr/>
        </p:nvSpPr>
        <p:spPr bwMode="auto">
          <a:xfrm>
            <a:off x="755650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Координаторы Соглашения</a:t>
            </a:r>
            <a:endParaRPr lang="en-GB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857250" y="1631950"/>
            <a:ext cx="7786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>
            <a:spAutoFit/>
          </a:bodyPr>
          <a:lstStyle/>
          <a:p>
            <a:pPr algn="ctr"/>
            <a:r>
              <a:rPr lang="ru-RU" sz="2400" b="0"/>
              <a:t>Сторонниками Соглашения являются европейские, национальные и региональные объединения и ассоциации местных властей (органов самоуправления), которые используют свои возможности и связи для продвижения инициативы Соглашения Мэров и поддерживают своих Подписантов в процессе выполнения ими обязательств, взятых в рамках Соглашения. </a:t>
            </a:r>
            <a:endParaRPr lang="en-US" sz="2400" b="0"/>
          </a:p>
          <a:p>
            <a:pPr algn="ctr"/>
            <a:r>
              <a:rPr lang="ru-RU" sz="2400" b="0"/>
              <a:t>В определенных случаях в роли Сторонников Соглашения выступают неправительственные организации, работающие в тесном сотрудничестве с муниципалитетами.</a:t>
            </a:r>
            <a:endParaRPr lang="en-US" sz="2400" b="0"/>
          </a:p>
        </p:txBody>
      </p:sp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2" name="Titre 1"/>
          <p:cNvSpPr>
            <a:spLocks/>
          </p:cNvSpPr>
          <p:nvPr/>
        </p:nvSpPr>
        <p:spPr bwMode="auto">
          <a:xfrm>
            <a:off x="755650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Сторонники Соглашения</a:t>
            </a:r>
            <a:endParaRPr lang="en-GB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857250" y="1631950"/>
            <a:ext cx="77866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0">
            <a:spAutoFit/>
          </a:bodyPr>
          <a:lstStyle/>
          <a:p>
            <a:pPr algn="ctr"/>
            <a:r>
              <a:rPr lang="ru-RU" sz="2400" b="0"/>
              <a:t>Предоставление научно-технической поддержки при разработке концепции и политики развития, а так же внедрении и мониторинге политики ЕС.</a:t>
            </a:r>
          </a:p>
          <a:p>
            <a:pPr algn="ctr"/>
            <a:endParaRPr lang="ru-RU" sz="2400" b="0"/>
          </a:p>
          <a:p>
            <a:pPr algn="ctr"/>
            <a:r>
              <a:rPr lang="ru-RU" sz="2400" b="0"/>
              <a:t>Разработка методологий и руководств по подготовке БКВ и ПДУЭР.</a:t>
            </a:r>
          </a:p>
          <a:p>
            <a:pPr algn="ctr"/>
            <a:endParaRPr lang="ru-RU" sz="2400" b="0"/>
          </a:p>
          <a:p>
            <a:pPr algn="ctr"/>
            <a:r>
              <a:rPr lang="ru-RU" sz="2400" b="0"/>
              <a:t>Консультации и аналитическая работа.</a:t>
            </a:r>
          </a:p>
          <a:p>
            <a:pPr algn="ctr"/>
            <a:endParaRPr lang="ru-RU" sz="2400" b="0"/>
          </a:p>
          <a:p>
            <a:pPr algn="ctr"/>
            <a:r>
              <a:rPr lang="ru-RU" sz="2400" b="0"/>
              <a:t>Проверка и утверждение ПДУЭР.</a:t>
            </a:r>
            <a:endParaRPr lang="en-US" sz="2400" b="0"/>
          </a:p>
        </p:txBody>
      </p:sp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0" name="Titre 1"/>
          <p:cNvSpPr>
            <a:spLocks/>
          </p:cNvSpPr>
          <p:nvPr/>
        </p:nvSpPr>
        <p:spPr bwMode="auto">
          <a:xfrm>
            <a:off x="755650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Объединенный Исследовательский Центр</a:t>
            </a:r>
            <a:endParaRPr lang="en-GB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Национальные платформы поддержки Соглашения Мэров</a:t>
            </a:r>
            <a:endParaRPr lang="ru-RU" sz="28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6" name="Sous-titre 2"/>
          <p:cNvSpPr>
            <a:spLocks noGrp="1"/>
          </p:cNvSpPr>
          <p:nvPr>
            <p:ph type="body" idx="4294967295"/>
          </p:nvPr>
        </p:nvSpPr>
        <p:spPr>
          <a:xfrm>
            <a:off x="914400" y="1268413"/>
            <a:ext cx="8229600" cy="43100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/>
            <a:endParaRPr lang="en-GB" smtClean="0">
              <a:solidFill>
                <a:srgbClr val="898989"/>
              </a:solidFill>
            </a:endParaRPr>
          </a:p>
        </p:txBody>
      </p:sp>
      <p:sp>
        <p:nvSpPr>
          <p:cNvPr id="57347" name="Oval 9"/>
          <p:cNvSpPr>
            <a:spLocks noChangeArrowheads="1"/>
          </p:cNvSpPr>
          <p:nvPr/>
        </p:nvSpPr>
        <p:spPr bwMode="auto">
          <a:xfrm>
            <a:off x="1000125" y="4586288"/>
            <a:ext cx="7778750" cy="792162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0">
                <a:solidFill>
                  <a:srgbClr val="99CC00"/>
                </a:solidFill>
              </a:rPr>
              <a:t>СОГЛАШЕНИЕ МЭРОВ</a:t>
            </a:r>
            <a:endParaRPr lang="en-GB" sz="2000" b="0">
              <a:solidFill>
                <a:srgbClr val="99CC00"/>
              </a:solidFill>
            </a:endParaRPr>
          </a:p>
          <a:p>
            <a:pPr algn="ctr"/>
            <a:r>
              <a:rPr lang="en-GB" sz="2000" b="0">
                <a:solidFill>
                  <a:srgbClr val="99CC00"/>
                </a:solidFill>
              </a:rPr>
              <a:t>www.eumayors.eu</a:t>
            </a:r>
            <a:endParaRPr lang="en-US" sz="2000" b="0">
              <a:solidFill>
                <a:srgbClr val="99CC00"/>
              </a:solidFill>
            </a:endParaRPr>
          </a:p>
        </p:txBody>
      </p:sp>
      <p:sp>
        <p:nvSpPr>
          <p:cNvPr id="57348" name="Line 10"/>
          <p:cNvSpPr>
            <a:spLocks noChangeShapeType="1"/>
          </p:cNvSpPr>
          <p:nvPr/>
        </p:nvSpPr>
        <p:spPr bwMode="auto">
          <a:xfrm>
            <a:off x="2339975" y="2781300"/>
            <a:ext cx="3508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49" name="Line 11"/>
          <p:cNvSpPr>
            <a:spLocks noChangeShapeType="1"/>
          </p:cNvSpPr>
          <p:nvPr/>
        </p:nvSpPr>
        <p:spPr bwMode="auto">
          <a:xfrm>
            <a:off x="3492500" y="2420938"/>
            <a:ext cx="28733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0" name="Line 12"/>
          <p:cNvSpPr>
            <a:spLocks noChangeShapeType="1"/>
          </p:cNvSpPr>
          <p:nvPr/>
        </p:nvSpPr>
        <p:spPr bwMode="auto">
          <a:xfrm>
            <a:off x="4989513" y="5516563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1" name="Line 13"/>
          <p:cNvSpPr>
            <a:spLocks noChangeShapeType="1"/>
          </p:cNvSpPr>
          <p:nvPr/>
        </p:nvSpPr>
        <p:spPr bwMode="auto">
          <a:xfrm flipH="1">
            <a:off x="5724525" y="2708275"/>
            <a:ext cx="2873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2" name="Line 14"/>
          <p:cNvSpPr>
            <a:spLocks noChangeShapeType="1"/>
          </p:cNvSpPr>
          <p:nvPr/>
        </p:nvSpPr>
        <p:spPr bwMode="auto">
          <a:xfrm flipH="1">
            <a:off x="7812088" y="3355975"/>
            <a:ext cx="360362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3" name="Line 15"/>
          <p:cNvSpPr>
            <a:spLocks noChangeShapeType="1"/>
          </p:cNvSpPr>
          <p:nvPr/>
        </p:nvSpPr>
        <p:spPr bwMode="auto">
          <a:xfrm flipH="1">
            <a:off x="6832600" y="2282825"/>
            <a:ext cx="560388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4" name="Line 16"/>
          <p:cNvSpPr>
            <a:spLocks noChangeShapeType="1"/>
          </p:cNvSpPr>
          <p:nvPr/>
        </p:nvSpPr>
        <p:spPr bwMode="auto">
          <a:xfrm>
            <a:off x="1431925" y="3649663"/>
            <a:ext cx="280988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55" name="Text Box 17"/>
          <p:cNvSpPr txBox="1">
            <a:spLocks noChangeArrowheads="1"/>
          </p:cNvSpPr>
          <p:nvPr/>
        </p:nvSpPr>
        <p:spPr bwMode="auto">
          <a:xfrm>
            <a:off x="4311650" y="2060575"/>
            <a:ext cx="2874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Ассоциации местных органов власти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356" name="Text Box 18"/>
          <p:cNvSpPr txBox="1">
            <a:spLocks noChangeArrowheads="1"/>
          </p:cNvSpPr>
          <p:nvPr/>
        </p:nvSpPr>
        <p:spPr bwMode="auto">
          <a:xfrm>
            <a:off x="3924300" y="2774950"/>
            <a:ext cx="194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 Региональные органы власти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357" name="Text Box 19"/>
          <p:cNvSpPr txBox="1">
            <a:spLocks noChangeArrowheads="1"/>
          </p:cNvSpPr>
          <p:nvPr/>
        </p:nvSpPr>
        <p:spPr bwMode="auto">
          <a:xfrm>
            <a:off x="3305175" y="6164263"/>
            <a:ext cx="3376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u="sng">
                <a:solidFill>
                  <a:schemeClr val="accent2"/>
                </a:solidFill>
              </a:rPr>
              <a:t>Местные органы власти</a:t>
            </a:r>
            <a:endParaRPr lang="en-US" sz="1800" u="sng">
              <a:solidFill>
                <a:schemeClr val="accent2"/>
              </a:solidFill>
            </a:endParaRPr>
          </a:p>
        </p:txBody>
      </p:sp>
      <p:sp>
        <p:nvSpPr>
          <p:cNvPr id="57358" name="Text Box 20"/>
          <p:cNvSpPr txBox="1">
            <a:spLocks noChangeArrowheads="1"/>
          </p:cNvSpPr>
          <p:nvPr/>
        </p:nvSpPr>
        <p:spPr bwMode="auto">
          <a:xfrm>
            <a:off x="900113" y="234791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Проекты и программы ЕК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359" name="Text Box 21"/>
          <p:cNvSpPr txBox="1">
            <a:spLocks noChangeArrowheads="1"/>
          </p:cNvSpPr>
          <p:nvPr/>
        </p:nvSpPr>
        <p:spPr bwMode="auto">
          <a:xfrm>
            <a:off x="7392988" y="2492375"/>
            <a:ext cx="1751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  Банки</a:t>
            </a:r>
            <a:r>
              <a:rPr lang="en-US" sz="1800">
                <a:solidFill>
                  <a:schemeClr val="accent2"/>
                </a:solidFill>
              </a:rPr>
              <a:t>,</a:t>
            </a:r>
            <a:r>
              <a:rPr lang="ru-RU" sz="1800">
                <a:solidFill>
                  <a:schemeClr val="accent2"/>
                </a:solidFill>
              </a:rPr>
              <a:t> </a:t>
            </a:r>
            <a:r>
              <a:rPr lang="uk-UA" sz="1800">
                <a:solidFill>
                  <a:schemeClr val="accent2"/>
                </a:solidFill>
              </a:rPr>
              <a:t>фонды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360" name="Text Box 23"/>
          <p:cNvSpPr txBox="1">
            <a:spLocks noChangeArrowheads="1"/>
          </p:cNvSpPr>
          <p:nvPr/>
        </p:nvSpPr>
        <p:spPr bwMode="auto">
          <a:xfrm>
            <a:off x="6329363" y="1700213"/>
            <a:ext cx="2452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Энергоагенства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361" name="Text Box 24"/>
          <p:cNvSpPr txBox="1">
            <a:spLocks noChangeArrowheads="1"/>
          </p:cNvSpPr>
          <p:nvPr/>
        </p:nvSpPr>
        <p:spPr bwMode="auto">
          <a:xfrm>
            <a:off x="1000125" y="3216275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НГО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Line 11"/>
          <p:cNvSpPr>
            <a:spLocks noChangeShapeType="1"/>
          </p:cNvSpPr>
          <p:nvPr/>
        </p:nvSpPr>
        <p:spPr bwMode="auto">
          <a:xfrm flipH="1">
            <a:off x="4716463" y="3398838"/>
            <a:ext cx="0" cy="82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520950" y="1838325"/>
            <a:ext cx="1906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>
                <a:solidFill>
                  <a:schemeClr val="accent2"/>
                </a:solidFill>
              </a:rPr>
              <a:t>Госструктуры</a:t>
            </a:r>
            <a:endParaRPr lang="en-US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Сайт Соглашения Мэров</a:t>
            </a:r>
            <a:endParaRPr lang="ru-RU" sz="28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9394" name="Line 19"/>
          <p:cNvSpPr>
            <a:spLocks noChangeShapeType="1"/>
          </p:cNvSpPr>
          <p:nvPr/>
        </p:nvSpPr>
        <p:spPr bwMode="auto">
          <a:xfrm>
            <a:off x="900113" y="107156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939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85875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Потенциальные механизмы </a:t>
            </a:r>
            <a:b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финансовой поддержки</a:t>
            </a:r>
          </a:p>
        </p:txBody>
      </p:sp>
      <p:sp>
        <p:nvSpPr>
          <p:cNvPr id="103427" name="Sous-titre 2"/>
          <p:cNvSpPr>
            <a:spLocks noGrp="1"/>
          </p:cNvSpPr>
          <p:nvPr>
            <p:ph type="body" idx="4294967295"/>
          </p:nvPr>
        </p:nvSpPr>
        <p:spPr>
          <a:xfrm>
            <a:off x="928688" y="1404938"/>
            <a:ext cx="8001000" cy="523875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Европейский банк реконструкции и развития (EBRD)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Всемирный Банк (</a:t>
            </a:r>
            <a:r>
              <a:rPr lang="en-US" sz="2400" dirty="0" smtClean="0"/>
              <a:t>World Bank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Европейский инвестиционный банк (EIB)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Экологическая финансовая корпорация Северной Европы (</a:t>
            </a:r>
            <a:r>
              <a:rPr lang="en-US" sz="2400" dirty="0" smtClean="0"/>
              <a:t>NEFCO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Азиатский банк развития (</a:t>
            </a:r>
            <a:r>
              <a:rPr lang="en-US" sz="2400" dirty="0" smtClean="0"/>
              <a:t>ADB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Международная финансовая корпорация (</a:t>
            </a:r>
            <a:r>
              <a:rPr lang="en-US" sz="2400" dirty="0" smtClean="0"/>
              <a:t>IFC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Фонд </a:t>
            </a:r>
            <a:r>
              <a:rPr lang="en-US" sz="2400" dirty="0" smtClean="0"/>
              <a:t>E5P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Фонд </a:t>
            </a:r>
            <a:r>
              <a:rPr lang="en-US" sz="2400" dirty="0" smtClean="0"/>
              <a:t>GGF </a:t>
            </a:r>
            <a:r>
              <a:rPr lang="ru-RU" sz="2400" dirty="0" smtClean="0"/>
              <a:t>(</a:t>
            </a:r>
            <a:r>
              <a:rPr lang="en-US" sz="2400" dirty="0" smtClean="0"/>
              <a:t>Green for Growth Fund 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Фонд муниципального финансирования (MFF)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Демонстрационные проекты устойчивого городского развития (SUDEP)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600" dirty="0" smtClean="0"/>
          </a:p>
          <a:p>
            <a:pPr marL="0" indent="0"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GB" sz="2600" dirty="0" smtClean="0">
              <a:solidFill>
                <a:srgbClr val="898989"/>
              </a:solidFill>
            </a:endParaRPr>
          </a:p>
        </p:txBody>
      </p:sp>
      <p:sp>
        <p:nvSpPr>
          <p:cNvPr id="61443" name="Line 19"/>
          <p:cNvSpPr>
            <a:spLocks noChangeShapeType="1"/>
          </p:cNvSpPr>
          <p:nvPr/>
        </p:nvSpPr>
        <p:spPr bwMode="auto">
          <a:xfrm>
            <a:off x="900113" y="107156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229600" cy="7715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Соглашении Мэров</a:t>
            </a:r>
            <a:endParaRPr lang="en-GB" sz="32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6" descr="sign 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575" y="4429132"/>
            <a:ext cx="3168673" cy="2328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699" name="Sous-titre 2"/>
          <p:cNvSpPr txBox="1">
            <a:spLocks/>
          </p:cNvSpPr>
          <p:nvPr/>
        </p:nvSpPr>
        <p:spPr bwMode="auto">
          <a:xfrm>
            <a:off x="900113" y="981075"/>
            <a:ext cx="810101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200" b="0">
                <a:solidFill>
                  <a:srgbClr val="1F497D"/>
                </a:solidFill>
              </a:rPr>
              <a:t>Данная инициатива оформилась в феврале 2009 г. при участи Генерального директората по вопросам энергетики Европейской Комиссии с целью поддержки местных и региональных  органов власти в вопросах устойчивого энергетического развития и противодействия изменениям климата.</a:t>
            </a:r>
          </a:p>
          <a:p>
            <a:pPr algn="ctr"/>
            <a:r>
              <a:rPr lang="ru-RU" sz="2200" b="0">
                <a:solidFill>
                  <a:srgbClr val="1F497D"/>
                </a:solidFill>
              </a:rPr>
              <a:t>Инициатива основывается на </a:t>
            </a:r>
            <a:r>
              <a:rPr lang="ru-RU" sz="2200">
                <a:solidFill>
                  <a:srgbClr val="1F497D"/>
                </a:solidFill>
              </a:rPr>
              <a:t>добровольных обязательствах  </a:t>
            </a:r>
            <a:r>
              <a:rPr lang="ru-RU" sz="2200" b="0">
                <a:solidFill>
                  <a:srgbClr val="1F497D"/>
                </a:solidFill>
              </a:rPr>
              <a:t>сторон-подписантов по выполнению определенных </a:t>
            </a:r>
            <a:r>
              <a:rPr lang="en-US" sz="2200" b="0">
                <a:solidFill>
                  <a:srgbClr val="1F497D"/>
                </a:solidFill>
              </a:rPr>
              <a:t>действий</a:t>
            </a:r>
            <a:r>
              <a:rPr lang="ru-RU" sz="2200" b="0">
                <a:solidFill>
                  <a:srgbClr val="1F497D"/>
                </a:solidFill>
              </a:rPr>
              <a:t> и достижению конкретных целей.</a:t>
            </a:r>
          </a:p>
          <a:p>
            <a:pPr algn="ctr"/>
            <a:endParaRPr lang="en-GB" sz="2200" b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678" y="4429132"/>
            <a:ext cx="3282974" cy="2321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827088" y="1000125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3490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491" name="Titre 1"/>
          <p:cNvSpPr>
            <a:spLocks/>
          </p:cNvSpPr>
          <p:nvPr/>
        </p:nvSpPr>
        <p:spPr bwMode="auto">
          <a:xfrm>
            <a:off x="755650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Статус Соглашения в Армении</a:t>
            </a:r>
            <a:endParaRPr lang="en-GB" sz="280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4438" y="1785938"/>
          <a:ext cx="7358062" cy="356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5"/>
                <a:gridCol w="2749697"/>
                <a:gridCol w="21557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Подписант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Дата присоединения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ПДУЭР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Цахкадзор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09.06.2009г.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Подготовлен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Раздан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21.05.2013г.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Сбор данных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Апаран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02.09.2013г.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Опоздание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Спитак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13.05.2014г.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Сбор</a:t>
                      </a:r>
                      <a:r>
                        <a:rPr lang="ru-RU" sz="2000" baseline="0" dirty="0" smtClean="0"/>
                        <a:t>  данных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Вайк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22.05.2014г.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Сбор</a:t>
                      </a:r>
                      <a:r>
                        <a:rPr lang="ru-RU" sz="2000" baseline="0" dirty="0" smtClean="0"/>
                        <a:t>  данных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Гюмри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13.06.2014г.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Ожидается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Артик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20.06.2014г.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Ожидается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Дилижан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27.06.2014г.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Ожидается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5538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39" name="Titre 1"/>
          <p:cNvSpPr>
            <a:spLocks/>
          </p:cNvSpPr>
          <p:nvPr/>
        </p:nvSpPr>
        <p:spPr bwMode="auto">
          <a:xfrm>
            <a:off x="714375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Поддерживающие Структуры в Армении</a:t>
            </a:r>
            <a:endParaRPr lang="en-GB" sz="2800">
              <a:solidFill>
                <a:srgbClr val="C00000"/>
              </a:solidFill>
            </a:endParaRPr>
          </a:p>
        </p:txBody>
      </p: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1071563" y="1785938"/>
            <a:ext cx="77152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/>
              <a:t>Координатор Соглашения</a:t>
            </a:r>
            <a:br>
              <a:rPr lang="ru-RU" sz="2400"/>
            </a:br>
            <a:r>
              <a:rPr lang="ru-RU" sz="2400" b="0"/>
              <a:t>Министерство Энергетики и Природных Ресурсов РА</a:t>
            </a:r>
          </a:p>
          <a:p>
            <a:pPr>
              <a:spcBef>
                <a:spcPts val="600"/>
              </a:spcBef>
            </a:pPr>
            <a:r>
              <a:rPr lang="ru-RU" sz="2400" b="0"/>
              <a:t>(19.02.2014г.) </a:t>
            </a:r>
          </a:p>
          <a:p>
            <a:endParaRPr lang="ru-RU" sz="2400" b="0"/>
          </a:p>
          <a:p>
            <a:r>
              <a:rPr lang="ru-RU" sz="2400"/>
              <a:t>Сторонники Соглашения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400"/>
              <a:t> </a:t>
            </a:r>
            <a:r>
              <a:rPr lang="ru-RU" sz="2400" b="0"/>
              <a:t>Объединение Армянских Общин (27.01.2014г.)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2400" b="0"/>
              <a:t> Фонд Энергосбережения (12.02.2014г.)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900113" y="1773238"/>
            <a:ext cx="503237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67586" name="Line 5"/>
          <p:cNvSpPr>
            <a:spLocks noChangeShapeType="1"/>
          </p:cNvSpPr>
          <p:nvPr/>
        </p:nvSpPr>
        <p:spPr bwMode="auto">
          <a:xfrm>
            <a:off x="900113" y="13827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87" name="Titre 1"/>
          <p:cNvSpPr>
            <a:spLocks/>
          </p:cNvSpPr>
          <p:nvPr/>
        </p:nvSpPr>
        <p:spPr bwMode="auto">
          <a:xfrm>
            <a:off x="714375" y="0"/>
            <a:ext cx="8229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План Действий</a:t>
            </a:r>
            <a:endParaRPr lang="en-GB" sz="2800">
              <a:solidFill>
                <a:srgbClr val="C00000"/>
              </a:solidFill>
            </a:endParaRPr>
          </a:p>
        </p:txBody>
      </p: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1071563" y="1428750"/>
            <a:ext cx="77152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Привлечение новых подписантов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Оказание технической и консультационной 	помощи подписантам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Взаимодействие с национальными и 	международными партнерами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Разработка и распространение информационных 	материалов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Организация мероприятий по повышению 	осведомленности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Сотрудничество с поддерживающими 	структурами на местах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400" b="0"/>
              <a:t> Помощь в идентификации источников 	финансирования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5"/>
          <p:cNvSpPr>
            <a:spLocks noChangeShapeType="1"/>
          </p:cNvSpPr>
          <p:nvPr/>
        </p:nvSpPr>
        <p:spPr bwMode="auto">
          <a:xfrm>
            <a:off x="971550" y="1000125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4" name="Titre 1"/>
          <p:cNvSpPr>
            <a:spLocks/>
          </p:cNvSpPr>
          <p:nvPr/>
        </p:nvSpPr>
        <p:spPr bwMode="auto">
          <a:xfrm>
            <a:off x="771525" y="142875"/>
            <a:ext cx="8229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Барьеры</a:t>
            </a:r>
            <a:endParaRPr lang="en-GB" sz="2800">
              <a:solidFill>
                <a:srgbClr val="C00000"/>
              </a:solidFill>
            </a:endParaRPr>
          </a:p>
        </p:txBody>
      </p:sp>
      <p:sp>
        <p:nvSpPr>
          <p:cNvPr id="69635" name="TextBox 6"/>
          <p:cNvSpPr txBox="1">
            <a:spLocks noChangeArrowheads="1"/>
          </p:cNvSpPr>
          <p:nvPr/>
        </p:nvSpPr>
        <p:spPr bwMode="auto">
          <a:xfrm>
            <a:off x="785813" y="1000125"/>
            <a:ext cx="828675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 Отсутствие квалифицированных кадров (в частности, 	энергетических менеджеров) для разработки и реализации 	устойчивой энергетической политики на муниципальном уровне.</a:t>
            </a:r>
          </a:p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Отсутствие системы учета (базы данных) конечного потребления 	энергии по группам потребителей.</a:t>
            </a:r>
          </a:p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Затруднения в получении необходимой исходной информации по 	частному сектору</a:t>
            </a:r>
          </a:p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 Сложности в получении детализированных данных по 	потреблению энергии от энергоснабжающих компаний.</a:t>
            </a:r>
          </a:p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 Отсутствие в долгосрочных планах развития городов (генпланах) 	мероприятий по повышению энергоэффективности и 	применению ВИЭ.</a:t>
            </a:r>
          </a:p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Ограниченность финансовых средств муниципальных бюджетов, 	имеющих в основном социальную ориентацию и направленных 	на поддержание коммунальной инфраструктуры.</a:t>
            </a:r>
          </a:p>
          <a:p>
            <a:pPr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273050" algn="l"/>
              </a:tabLst>
            </a:pPr>
            <a:r>
              <a:rPr lang="ru-RU" sz="2000" b="0">
                <a:solidFill>
                  <a:srgbClr val="003068"/>
                </a:solidFill>
              </a:rPr>
              <a:t> </a:t>
            </a:r>
            <a:r>
              <a:rPr lang="ru-RU" altLang="en-US" sz="2000" b="0">
                <a:solidFill>
                  <a:srgbClr val="003068"/>
                </a:solidFill>
              </a:rPr>
              <a:t>Низкий потенциал энергосбережения и сокращения выбросов ПГ 	в большинстве средних и малых </a:t>
            </a:r>
            <a:r>
              <a:rPr lang="en-US" altLang="en-US" sz="2000" b="0">
                <a:solidFill>
                  <a:srgbClr val="003068"/>
                </a:solidFill>
              </a:rPr>
              <a:t>городов</a:t>
            </a:r>
            <a:r>
              <a:rPr lang="ru-RU" altLang="en-US" sz="2000" b="0">
                <a:solidFill>
                  <a:srgbClr val="003068"/>
                </a:solidFill>
              </a:rPr>
              <a:t> по причине отсутствия 	крупных энергопотребителей.</a:t>
            </a:r>
            <a:endParaRPr lang="ru-RU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>
          <a:xfrm>
            <a:off x="914400" y="4643438"/>
            <a:ext cx="8229600" cy="1714500"/>
          </a:xfrm>
        </p:spPr>
        <p:txBody>
          <a:bodyPr/>
          <a:lstStyle/>
          <a:p>
            <a:pPr eaLnBrk="1" hangingPunct="1">
              <a:spcBef>
                <a:spcPts val="3000"/>
              </a:spcBef>
              <a:spcAft>
                <a:spcPts val="1200"/>
              </a:spcAft>
            </a:pPr>
            <a:r>
              <a:rPr lang="ru-RU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Дополнительная информация по Соглашению Мэров</a:t>
            </a:r>
            <a:r>
              <a:rPr lang="en-GB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br>
              <a:rPr lang="en-GB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000" b="1" smtClean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www. soglasheniemerov.eu</a:t>
            </a:r>
            <a:endParaRPr lang="en-US" sz="2000" i="1" smtClean="0">
              <a:solidFill>
                <a:srgbClr val="003068"/>
              </a:solidFill>
              <a:latin typeface="Arial" charset="0"/>
              <a:cs typeface="Arial" charset="0"/>
            </a:endParaRPr>
          </a:p>
        </p:txBody>
      </p:sp>
      <p:sp>
        <p:nvSpPr>
          <p:cNvPr id="71682" name="Rectangle 3"/>
          <p:cNvSpPr txBox="1">
            <a:spLocks/>
          </p:cNvSpPr>
          <p:nvPr/>
        </p:nvSpPr>
        <p:spPr bwMode="auto">
          <a:xfrm>
            <a:off x="857250" y="214313"/>
            <a:ext cx="8243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0"/>
              </a:spcBef>
              <a:buFont typeface="Arial" charset="0"/>
              <a:buNone/>
            </a:pPr>
            <a:r>
              <a:rPr lang="ru-RU" sz="3600" i="1">
                <a:solidFill>
                  <a:srgbClr val="99CC00"/>
                </a:solidFill>
                <a:latin typeface="Calibri" pitchFamily="34" charset="0"/>
              </a:rPr>
              <a:t>Спасибо за внимание!</a:t>
            </a:r>
            <a:endParaRPr lang="fr-BE" sz="3600" i="1">
              <a:solidFill>
                <a:srgbClr val="99CC00"/>
              </a:solidFill>
              <a:latin typeface="Calibri" pitchFamily="34" charset="0"/>
            </a:endParaRPr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060450"/>
            <a:ext cx="5732463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900113" y="14288"/>
            <a:ext cx="8064500" cy="1200150"/>
          </a:xfrm>
        </p:spPr>
        <p:txBody>
          <a:bodyPr/>
          <a:lstStyle/>
          <a:p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Соглашение Мэров призывает</a:t>
            </a:r>
            <a:r>
              <a:rPr lang="en-US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755650" y="1500188"/>
            <a:ext cx="8347075" cy="5143500"/>
          </a:xfrm>
        </p:spPr>
        <p:txBody>
          <a:bodyPr/>
          <a:lstStyle/>
          <a:p>
            <a:pPr marL="539750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cs typeface="Arial" charset="0"/>
              </a:rPr>
              <a:t>На местном уровне сократить боле чем на 20% эмиссии CO</a:t>
            </a:r>
            <a:r>
              <a:rPr lang="ru-RU" sz="2000" baseline="-25000" smtClean="0">
                <a:latin typeface="Arial" charset="0"/>
                <a:cs typeface="Arial" charset="0"/>
              </a:rPr>
              <a:t>2</a:t>
            </a:r>
            <a:r>
              <a:rPr lang="ru-RU" sz="2000" smtClean="0">
                <a:latin typeface="Arial" charset="0"/>
                <a:cs typeface="Arial" charset="0"/>
              </a:rPr>
              <a:t> к 2020г. за счет повышения энергоэффективности и расширения применения возобновляемых источников энергии;</a:t>
            </a:r>
          </a:p>
          <a:p>
            <a:pPr marL="539750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cs typeface="Arial" charset="0"/>
              </a:rPr>
              <a:t>Разработать соответствующую местную (муниципальную) устойчивую энергетическую политику  - План действий по устойчивому энергетическому развитию (ПДУЭР);</a:t>
            </a:r>
          </a:p>
          <a:p>
            <a:pPr marL="539750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cs typeface="Arial" charset="0"/>
              </a:rPr>
              <a:t>Создать соответствующую административную структуру для  реализации мероприятий предусмотренных в ПДУЭР;</a:t>
            </a:r>
          </a:p>
          <a:p>
            <a:pPr marL="539750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cs typeface="Arial" charset="0"/>
              </a:rPr>
              <a:t>Обеспечить активное участие граждан и других заинтересованных сторон в процесс реализации ПДУЭР – организация Дней Энергии;</a:t>
            </a:r>
            <a:endParaRPr lang="ru-RU" sz="2000" smtClean="0"/>
          </a:p>
          <a:p>
            <a:pPr marL="539750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cs typeface="Arial" charset="0"/>
              </a:rPr>
              <a:t>Подготавливать периодические отчеты, подтверждающих факт поэтапной реализации ПДУЭР;</a:t>
            </a:r>
          </a:p>
          <a:p>
            <a:pPr marL="539750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ru-RU" sz="2000" smtClean="0">
                <a:latin typeface="Arial" charset="0"/>
                <a:cs typeface="Arial" charset="0"/>
              </a:rPr>
              <a:t>Приглашать другие города к участию в инициативе.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900113" y="1268413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5"/>
          <p:cNvSpPr txBox="1">
            <a:spLocks noChangeArrowheads="1"/>
          </p:cNvSpPr>
          <p:nvPr/>
        </p:nvSpPr>
        <p:spPr bwMode="auto">
          <a:xfrm>
            <a:off x="1042988" y="1484313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000" b="0">
              <a:solidFill>
                <a:srgbClr val="99CC00"/>
              </a:solidFill>
            </a:endParaRP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042988" y="422116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fr-FR" sz="2000" b="0"/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6877050" y="2349500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1600" b="0"/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857250" y="1917700"/>
            <a:ext cx="6523038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000">
                <a:solidFill>
                  <a:srgbClr val="1F497D"/>
                </a:solidFill>
              </a:rPr>
              <a:t> </a:t>
            </a:r>
            <a:r>
              <a:rPr lang="ru-RU" sz="2200" b="0"/>
              <a:t>Разработка энергетической стратегии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200" b="0"/>
              <a:t> Снижение энергопотребления и уменьшение 	 нагрузки на муниципальный бюджет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200" b="0"/>
              <a:t> Повышение энергетической безопасности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200" b="0"/>
              <a:t> Возможность привлечения инвестиций и 	 создания новых рабочих мест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200" b="0"/>
              <a:t> Улучшение экологической ситуации </a:t>
            </a:r>
            <a:br>
              <a:rPr lang="ru-RU" sz="2200" b="0"/>
            </a:br>
            <a:r>
              <a:rPr lang="ru-RU" sz="2200" b="0"/>
              <a:t>    в городе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200" b="0"/>
              <a:t> Повышение технического потенциала и 	 улучшение знаний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200" b="0"/>
              <a:t> Повышение качества жизни людей</a:t>
            </a:r>
          </a:p>
        </p:txBody>
      </p:sp>
      <p:sp>
        <p:nvSpPr>
          <p:cNvPr id="32773" name="Titre 1"/>
          <p:cNvSpPr>
            <a:spLocks/>
          </p:cNvSpPr>
          <p:nvPr/>
        </p:nvSpPr>
        <p:spPr bwMode="auto">
          <a:xfrm>
            <a:off x="755650" y="0"/>
            <a:ext cx="81470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C00000"/>
                </a:solidFill>
              </a:rPr>
              <a:t>Что даст городу Соглашение Мэров</a:t>
            </a:r>
            <a:r>
              <a:rPr lang="en-GB" sz="28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2774" name="Line 12"/>
          <p:cNvSpPr>
            <a:spLocks noChangeShapeType="1"/>
          </p:cNvSpPr>
          <p:nvPr/>
        </p:nvSpPr>
        <p:spPr bwMode="auto">
          <a:xfrm>
            <a:off x="900113" y="1557338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5" name="Picture 3" descr="C:\Users\jana.cicmanova\Documents\COVENANT\Task 3_Promotion\CoM Events\Annual ceremonies\2 annual event\Videos\Videos_1_CoMcities\Part 6 Quality of life\21-Helsinki_t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778125"/>
            <a:ext cx="208915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735513"/>
            <a:ext cx="51974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1563" y="142875"/>
            <a:ext cx="73580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ea typeface="+mj-ea"/>
              </a:rPr>
              <a:t>Ключевые показатели Соглашения </a:t>
            </a:r>
            <a:br>
              <a:rPr lang="ru-RU" sz="2800" dirty="0">
                <a:solidFill>
                  <a:srgbClr val="C00000"/>
                </a:solidFill>
                <a:ea typeface="+mj-ea"/>
              </a:rPr>
            </a:br>
            <a:r>
              <a:rPr lang="ru-RU" sz="2800" dirty="0">
                <a:solidFill>
                  <a:srgbClr val="C00000"/>
                </a:solidFill>
                <a:ea typeface="+mj-ea"/>
              </a:rPr>
              <a:t>(по состоянию на октябрь 2014г.)</a:t>
            </a:r>
            <a:endParaRPr lang="en-GB" sz="2800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175" y="4402138"/>
            <a:ext cx="315595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857250" y="1143000"/>
            <a:ext cx="7929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400" b="0">
                <a:solidFill>
                  <a:srgbClr val="1F497D"/>
                </a:solidFill>
              </a:rPr>
              <a:t> В </a:t>
            </a:r>
            <a:r>
              <a:rPr lang="ru-RU" sz="2400" u="sng">
                <a:solidFill>
                  <a:srgbClr val="069606"/>
                </a:solidFill>
              </a:rPr>
              <a:t>6161</a:t>
            </a:r>
            <a:r>
              <a:rPr lang="ru-RU" sz="2400" b="0">
                <a:solidFill>
                  <a:srgbClr val="1F497D"/>
                </a:solidFill>
              </a:rPr>
              <a:t> городах (включая более 30 столиц), 	подписавших Соглашение, проживает около 	</a:t>
            </a:r>
            <a:r>
              <a:rPr lang="ru-RU" sz="2400" u="sng">
                <a:solidFill>
                  <a:srgbClr val="069606"/>
                </a:solidFill>
              </a:rPr>
              <a:t>192,941,672</a:t>
            </a:r>
            <a:r>
              <a:rPr lang="ru-RU" sz="2400" b="0">
                <a:solidFill>
                  <a:srgbClr val="1F497D"/>
                </a:solidFill>
              </a:rPr>
              <a:t> миллионов жителей;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400" b="0">
                <a:solidFill>
                  <a:srgbClr val="1F497D"/>
                </a:solidFill>
              </a:rPr>
              <a:t> Около</a:t>
            </a:r>
            <a:r>
              <a:rPr lang="ru-RU" sz="2400" b="0">
                <a:solidFill>
                  <a:srgbClr val="069606"/>
                </a:solidFill>
              </a:rPr>
              <a:t> </a:t>
            </a:r>
            <a:r>
              <a:rPr lang="ru-RU" sz="2800" u="sng">
                <a:solidFill>
                  <a:srgbClr val="069606"/>
                </a:solidFill>
              </a:rPr>
              <a:t>4000</a:t>
            </a:r>
            <a:r>
              <a:rPr lang="ru-RU" sz="2400" b="0">
                <a:solidFill>
                  <a:srgbClr val="069606"/>
                </a:solidFill>
              </a:rPr>
              <a:t> </a:t>
            </a:r>
            <a:r>
              <a:rPr lang="ru-RU" sz="2400" b="0">
                <a:solidFill>
                  <a:srgbClr val="1F497D"/>
                </a:solidFill>
              </a:rPr>
              <a:t>подготовленных Планов действий по 	устойчивому энергетическому развитию 	выявляют возможности для сокращения выбросов 	в объеме более </a:t>
            </a:r>
            <a:r>
              <a:rPr lang="ru-RU" sz="2400" u="sng">
                <a:solidFill>
                  <a:srgbClr val="069606"/>
                </a:solidFill>
              </a:rPr>
              <a:t>150</a:t>
            </a:r>
            <a:r>
              <a:rPr lang="ru-RU" sz="2400" b="0">
                <a:solidFill>
                  <a:srgbClr val="1F497D"/>
                </a:solidFill>
              </a:rPr>
              <a:t> миллионов тонн/CO</a:t>
            </a:r>
            <a:r>
              <a:rPr lang="ru-RU" sz="2400" b="0" baseline="-25000">
                <a:solidFill>
                  <a:srgbClr val="1F497D"/>
                </a:solidFill>
              </a:rPr>
              <a:t>2  </a:t>
            </a:r>
            <a:r>
              <a:rPr lang="ru-RU" sz="2400" b="0">
                <a:solidFill>
                  <a:srgbClr val="1F497D"/>
                </a:solidFill>
              </a:rPr>
              <a:t>в год;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v"/>
              <a:tabLst>
                <a:tab pos="355600" algn="l"/>
              </a:tabLst>
            </a:pPr>
            <a:r>
              <a:rPr lang="ru-RU" sz="2400" b="0">
                <a:solidFill>
                  <a:srgbClr val="1F497D"/>
                </a:solidFill>
              </a:rPr>
              <a:t> До настоящего времени привлечено инвестиций 	на общую сумму 2 млрд. Евро.</a:t>
            </a:r>
          </a:p>
          <a:p>
            <a:pPr>
              <a:tabLst>
                <a:tab pos="355600" algn="l"/>
              </a:tabLst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0"/>
            <a:ext cx="8496300" cy="148431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Участники Соглашения Мэров в странах 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Центральной Азии и Восточного Партнерства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 (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10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/201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Arial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  <a:cs typeface="Arial" charset="0"/>
              </a:rPr>
              <a:t>)</a:t>
            </a:r>
            <a:endParaRPr lang="ru-RU" sz="2800" b="1" dirty="0" smtClean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2000250"/>
            <a:ext cx="6716713" cy="4333875"/>
          </a:xfrm>
        </p:spPr>
        <p:txBody>
          <a:bodyPr/>
          <a:lstStyle/>
          <a:p>
            <a:pPr indent="639763">
              <a:buFont typeface="Arial" charset="0"/>
              <a:buAutoNum type="arabicPeriod"/>
              <a:defRPr/>
            </a:pPr>
            <a:r>
              <a:rPr lang="ru-RU" sz="2000" b="1" dirty="0" smtClean="0"/>
              <a:t>Армения</a:t>
            </a:r>
            <a:r>
              <a:rPr lang="en-GB" sz="2000" b="1" dirty="0" smtClean="0"/>
              <a:t>: 	 </a:t>
            </a:r>
            <a:r>
              <a:rPr lang="ru-RU" sz="2000" b="1" dirty="0" smtClean="0"/>
              <a:t>8</a:t>
            </a:r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Грузия:		 8</a:t>
            </a:r>
            <a:endParaRPr lang="en-GB" sz="2000" b="1" dirty="0" smtClean="0"/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Азербайджан</a:t>
            </a:r>
            <a:r>
              <a:rPr lang="en-GB" sz="2000" b="1" dirty="0" smtClean="0"/>
              <a:t>: 	 </a:t>
            </a:r>
            <a:r>
              <a:rPr lang="ru-RU" sz="2000" b="1" dirty="0" smtClean="0"/>
              <a:t>1</a:t>
            </a:r>
            <a:r>
              <a:rPr lang="en-GB" sz="2000" b="1" dirty="0" smtClean="0"/>
              <a:t>  </a:t>
            </a:r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Беларусь</a:t>
            </a:r>
            <a:r>
              <a:rPr lang="en-GB" sz="2000" b="1" dirty="0" smtClean="0"/>
              <a:t>: 	</a:t>
            </a:r>
            <a:r>
              <a:rPr lang="ru-RU" sz="2000" b="1" dirty="0"/>
              <a:t> </a:t>
            </a:r>
            <a:r>
              <a:rPr lang="ru-RU" sz="2000" b="1" dirty="0" smtClean="0"/>
              <a:t>9</a:t>
            </a:r>
            <a:endParaRPr lang="en-GB" sz="2000" b="1" dirty="0" smtClean="0"/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Казахстан</a:t>
            </a:r>
            <a:r>
              <a:rPr lang="en-GB" sz="2000" b="1" dirty="0" smtClean="0"/>
              <a:t>: </a:t>
            </a:r>
            <a:r>
              <a:rPr lang="ru-RU" sz="2000" b="1" dirty="0" smtClean="0"/>
              <a:t>	</a:t>
            </a:r>
            <a:r>
              <a:rPr lang="en-GB" sz="2000" b="1" dirty="0" smtClean="0"/>
              <a:t> </a:t>
            </a:r>
            <a:r>
              <a:rPr lang="ru-RU" sz="2000" b="1" dirty="0" smtClean="0"/>
              <a:t>9</a:t>
            </a:r>
            <a:r>
              <a:rPr lang="en-GB" sz="2000" b="1" dirty="0" smtClean="0"/>
              <a:t> </a:t>
            </a:r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Киргизия</a:t>
            </a:r>
            <a:r>
              <a:rPr lang="en-GB" sz="2000" b="1" dirty="0" smtClean="0"/>
              <a:t>: 	 </a:t>
            </a:r>
            <a:r>
              <a:rPr lang="ru-RU" sz="2000" b="1" dirty="0" smtClean="0"/>
              <a:t>2</a:t>
            </a:r>
            <a:r>
              <a:rPr lang="en-GB" sz="2000" b="1" dirty="0" smtClean="0"/>
              <a:t> </a:t>
            </a:r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Молдова</a:t>
            </a:r>
            <a:r>
              <a:rPr lang="en-GB" sz="2000" b="1" dirty="0" smtClean="0"/>
              <a:t>: </a:t>
            </a:r>
            <a:r>
              <a:rPr lang="ru-RU" sz="2000" b="1" dirty="0" smtClean="0"/>
              <a:t> </a:t>
            </a:r>
            <a:r>
              <a:rPr lang="en-GB" sz="2000" b="1" dirty="0" smtClean="0"/>
              <a:t>	</a:t>
            </a:r>
            <a:r>
              <a:rPr lang="ru-RU" sz="2000" b="1" dirty="0" smtClean="0"/>
              <a:t> 24</a:t>
            </a:r>
            <a:endParaRPr lang="en-GB" sz="2000" b="1" dirty="0" smtClean="0"/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Таджикистан</a:t>
            </a:r>
            <a:r>
              <a:rPr lang="en-GB" sz="2000" b="1" dirty="0" smtClean="0"/>
              <a:t>: 	 </a:t>
            </a:r>
            <a:r>
              <a:rPr lang="ru-RU" sz="2000" b="1" dirty="0" smtClean="0"/>
              <a:t>1</a:t>
            </a:r>
            <a:endParaRPr lang="en-GB" sz="2000" b="1" dirty="0" smtClean="0"/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Туркменистан</a:t>
            </a:r>
            <a:r>
              <a:rPr lang="en-GB" sz="2000" b="1" dirty="0" smtClean="0"/>
              <a:t>: 	 </a:t>
            </a:r>
            <a:r>
              <a:rPr lang="ru-RU" sz="2000" b="1" dirty="0" smtClean="0"/>
              <a:t>0</a:t>
            </a:r>
            <a:endParaRPr lang="en-GB" sz="2000" b="1" dirty="0" smtClean="0"/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Украина</a:t>
            </a:r>
            <a:r>
              <a:rPr lang="en-GB" sz="2000" b="1" dirty="0" smtClean="0"/>
              <a:t>: 	</a:t>
            </a:r>
            <a:r>
              <a:rPr lang="ru-RU" sz="2000" b="1" dirty="0" smtClean="0"/>
              <a:t>73</a:t>
            </a:r>
            <a:endParaRPr lang="en-GB" sz="2000" b="1" dirty="0" smtClean="0"/>
          </a:p>
          <a:p>
            <a:pPr indent="639763">
              <a:spcBef>
                <a:spcPts val="300"/>
              </a:spcBef>
              <a:buFont typeface="Arial" charset="0"/>
              <a:buAutoNum type="arabicPeriod"/>
              <a:defRPr/>
            </a:pPr>
            <a:r>
              <a:rPr lang="ru-RU" sz="2000" b="1" dirty="0" smtClean="0"/>
              <a:t>Узбекистан</a:t>
            </a:r>
            <a:r>
              <a:rPr lang="en-GB" sz="2000" b="1" dirty="0" smtClean="0"/>
              <a:t>: 	 </a:t>
            </a:r>
            <a:r>
              <a:rPr lang="ru-RU" sz="2000" b="1" dirty="0" smtClean="0"/>
              <a:t>0</a:t>
            </a:r>
          </a:p>
          <a:p>
            <a:pPr marL="1588" indent="354013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Общее количество ПДУЭР: </a:t>
            </a:r>
            <a:r>
              <a:rPr lang="ru-RU" sz="2000" b="1" u="sng" dirty="0" smtClean="0">
                <a:solidFill>
                  <a:srgbClr val="C00000"/>
                </a:solidFill>
              </a:rPr>
              <a:t>48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795087" y="4748314"/>
            <a:ext cx="2028359" cy="132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6429388" y="3143248"/>
            <a:ext cx="1978057" cy="131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786578" y="1571612"/>
            <a:ext cx="2028359" cy="1323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857250" y="981075"/>
            <a:ext cx="62865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540000">
            <a:spAutoFit/>
          </a:bodyPr>
          <a:lstStyle/>
          <a:p>
            <a:pPr algn="ctr">
              <a:spcBef>
                <a:spcPts val="600"/>
              </a:spcBef>
              <a:defRPr/>
            </a:pPr>
            <a:endParaRPr lang="en-GB" sz="2200" dirty="0">
              <a:solidFill>
                <a:srgbClr val="1F497D"/>
              </a:solidFill>
            </a:endParaRPr>
          </a:p>
          <a:p>
            <a:pPr indent="-457200">
              <a:spcBef>
                <a:spcPts val="600"/>
              </a:spcBef>
              <a:buFontTx/>
              <a:buBlip>
                <a:blip r:embed="rId5"/>
              </a:buBlip>
              <a:defRPr/>
            </a:pPr>
            <a:r>
              <a:rPr lang="en-GB" sz="2200" dirty="0">
                <a:solidFill>
                  <a:srgbClr val="1F497D"/>
                </a:solidFill>
              </a:rPr>
              <a:t> </a:t>
            </a:r>
            <a:r>
              <a:rPr lang="en-US" sz="2200" dirty="0">
                <a:solidFill>
                  <a:srgbClr val="1F497D"/>
                </a:solidFill>
              </a:rPr>
              <a:t> </a:t>
            </a:r>
            <a:r>
              <a:rPr lang="ru-RU" sz="2200" dirty="0">
                <a:solidFill>
                  <a:srgbClr val="1F497D"/>
                </a:solidFill>
              </a:rPr>
              <a:t>более </a:t>
            </a:r>
            <a:r>
              <a:rPr lang="ru-RU" dirty="0">
                <a:solidFill>
                  <a:srgbClr val="1F497D"/>
                </a:solidFill>
              </a:rPr>
              <a:t>135</a:t>
            </a:r>
            <a:r>
              <a:rPr lang="en-GB" sz="2200" dirty="0">
                <a:solidFill>
                  <a:srgbClr val="1F497D"/>
                </a:solidFill>
              </a:rPr>
              <a:t> </a:t>
            </a:r>
            <a:r>
              <a:rPr lang="ru-RU" sz="2200" dirty="0">
                <a:solidFill>
                  <a:srgbClr val="1F497D"/>
                </a:solidFill>
              </a:rPr>
              <a:t>городов-подписантов</a:t>
            </a:r>
            <a:endParaRPr lang="en-GB" sz="2200" dirty="0">
              <a:solidFill>
                <a:srgbClr val="1F497D"/>
              </a:solidFill>
            </a:endParaRPr>
          </a:p>
          <a:p>
            <a:pPr algn="ctr">
              <a:spcBef>
                <a:spcPts val="600"/>
              </a:spcBef>
              <a:defRPr/>
            </a:pPr>
            <a:endParaRPr lang="en-GB" sz="2200" dirty="0">
              <a:solidFill>
                <a:srgbClr val="1F497D"/>
              </a:solidFill>
            </a:endParaRPr>
          </a:p>
          <a:p>
            <a:pPr algn="ctr">
              <a:spcBef>
                <a:spcPts val="600"/>
              </a:spcBef>
              <a:defRPr/>
            </a:pPr>
            <a:endParaRPr lang="en-GB" sz="22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 txBox="1">
            <a:spLocks/>
          </p:cNvSpPr>
          <p:nvPr/>
        </p:nvSpPr>
        <p:spPr bwMode="auto">
          <a:xfrm>
            <a:off x="962025" y="9525"/>
            <a:ext cx="811053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C00000"/>
                </a:solidFill>
              </a:rPr>
              <a:t>Этапы реализации Соглашения</a:t>
            </a:r>
            <a:endParaRPr lang="en-GB">
              <a:solidFill>
                <a:srgbClr val="C00000"/>
              </a:solidFill>
            </a:endParaRPr>
          </a:p>
        </p:txBody>
      </p:sp>
      <p:sp>
        <p:nvSpPr>
          <p:cNvPr id="4" name="Arc plein 3"/>
          <p:cNvSpPr/>
          <p:nvPr/>
        </p:nvSpPr>
        <p:spPr>
          <a:xfrm rot="15233463">
            <a:off x="1470025" y="3398838"/>
            <a:ext cx="2827337" cy="1658938"/>
          </a:xfrm>
          <a:prstGeom prst="blockArc">
            <a:avLst>
              <a:gd name="adj1" fmla="val 14837053"/>
              <a:gd name="adj2" fmla="val 21401056"/>
              <a:gd name="adj3" fmla="val 28789"/>
            </a:avLst>
          </a:prstGeom>
          <a:solidFill>
            <a:srgbClr val="00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37891" name="Image 6" descr="Imag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71788"/>
            <a:ext cx="31130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à coins arrondis 7"/>
          <p:cNvSpPr/>
          <p:nvPr/>
        </p:nvSpPr>
        <p:spPr bwMode="auto">
          <a:xfrm rot="597427">
            <a:off x="4039119" y="2704146"/>
            <a:ext cx="3101975" cy="5384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>
                <a:gd name="adj" fmla="val 11018938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FFD500"/>
                </a:solidFill>
              </a:rPr>
              <a:t>- 20% CO</a:t>
            </a:r>
            <a:r>
              <a:rPr lang="en-GB" baseline="-25000" dirty="0">
                <a:solidFill>
                  <a:srgbClr val="FFD500"/>
                </a:solidFill>
              </a:rPr>
              <a:t>2 </a:t>
            </a:r>
            <a:r>
              <a:rPr lang="ru-RU" dirty="0">
                <a:solidFill>
                  <a:srgbClr val="FFD500"/>
                </a:solidFill>
              </a:rPr>
              <a:t>ЦЕЛЬ</a:t>
            </a:r>
            <a:endParaRPr lang="en-GB" dirty="0">
              <a:solidFill>
                <a:srgbClr val="FFD5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rgbClr val="FFD500"/>
                </a:solidFill>
              </a:rPr>
              <a:t>к</a:t>
            </a:r>
            <a:r>
              <a:rPr lang="en-GB" dirty="0">
                <a:solidFill>
                  <a:srgbClr val="FFD500"/>
                </a:solidFill>
              </a:rPr>
              <a:t> 2020</a:t>
            </a:r>
          </a:p>
        </p:txBody>
      </p:sp>
      <p:sp>
        <p:nvSpPr>
          <p:cNvPr id="9" name="Flèche courbée vers la gauche 8"/>
          <p:cNvSpPr/>
          <p:nvPr/>
        </p:nvSpPr>
        <p:spPr>
          <a:xfrm rot="16200000">
            <a:off x="4510882" y="-846931"/>
            <a:ext cx="1338262" cy="6070600"/>
          </a:xfrm>
          <a:prstGeom prst="curvedLeftArrow">
            <a:avLst>
              <a:gd name="adj1" fmla="val 25000"/>
              <a:gd name="adj2" fmla="val 35512"/>
              <a:gd name="adj3" fmla="val 15720"/>
            </a:avLst>
          </a:prstGeom>
          <a:solidFill>
            <a:srgbClr val="003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 rot="6163900">
            <a:off x="4199731" y="2369344"/>
            <a:ext cx="1846263" cy="5140325"/>
          </a:xfrm>
          <a:prstGeom prst="curvedLeftArrow">
            <a:avLst>
              <a:gd name="adj1" fmla="val 13183"/>
              <a:gd name="adj2" fmla="val 35512"/>
              <a:gd name="adj3" fmla="val 15720"/>
            </a:avLst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57250" y="1143000"/>
            <a:ext cx="2808288" cy="1000125"/>
          </a:xfrm>
          <a:prstGeom prst="roundRect">
            <a:avLst/>
          </a:prstGeom>
          <a:solidFill>
            <a:srgbClr val="003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Шаг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 2: 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представить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План действий по </a:t>
            </a: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устойчивому энергетическому развитию 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ПДУЭР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endParaRPr lang="en-GB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643688" y="4572000"/>
            <a:ext cx="2254250" cy="750888"/>
          </a:xfrm>
          <a:prstGeom prst="roundRect">
            <a:avLst/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Шаг</a:t>
            </a:r>
            <a:r>
              <a:rPr lang="en-GB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 3: 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представить отчет о внедрении </a:t>
            </a:r>
            <a:r>
              <a:rPr lang="ru-RU" sz="1400" u="sng" dirty="0">
                <a:solidFill>
                  <a:schemeClr val="bg1"/>
                </a:solidFill>
                <a:latin typeface="Arial" charset="0"/>
                <a:cs typeface="Arial" charset="0"/>
              </a:rPr>
              <a:t>ПДУЭР</a:t>
            </a:r>
            <a:endParaRPr lang="en-GB" sz="1400" u="sng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643688" y="2857500"/>
            <a:ext cx="2270125" cy="808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Внедрение мероприятий  по устойчивой энергии и  сокращению выбросов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СО</a:t>
            </a:r>
            <a:r>
              <a:rPr lang="ru-RU" sz="1200" b="0" baseline="-25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GB" sz="12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643688" y="3714750"/>
            <a:ext cx="2286000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rgbClr val="1F497D"/>
                </a:solidFill>
                <a:latin typeface="Arial" charset="0"/>
                <a:cs typeface="Arial" charset="0"/>
              </a:rPr>
              <a:t>Мониторинг состояния и отчеты относительно  прогресса в реализации </a:t>
            </a:r>
            <a:r>
              <a:rPr lang="ru-RU" sz="1200" dirty="0">
                <a:solidFill>
                  <a:srgbClr val="1F497D"/>
                </a:solidFill>
                <a:latin typeface="Arial" charset="0"/>
                <a:cs typeface="Arial" charset="0"/>
              </a:rPr>
              <a:t>ПДУЭР</a:t>
            </a:r>
            <a:endParaRPr lang="en-GB" sz="14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7656023">
            <a:off x="3020219" y="4506119"/>
            <a:ext cx="512762" cy="2279650"/>
          </a:xfrm>
          <a:prstGeom prst="curvedLeftArrow">
            <a:avLst>
              <a:gd name="adj1" fmla="val 42488"/>
              <a:gd name="adj2" fmla="val 105960"/>
              <a:gd name="adj3" fmla="val 65523"/>
            </a:avLst>
          </a:prstGeom>
          <a:solidFill>
            <a:srgbClr val="97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24300" y="6015038"/>
            <a:ext cx="2643188" cy="693737"/>
          </a:xfrm>
          <a:prstGeom prst="roundRect">
            <a:avLst/>
          </a:prstGeom>
          <a:solidFill>
            <a:srgbClr val="97B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u="sng">
                <a:solidFill>
                  <a:schemeClr val="bg1"/>
                </a:solidFill>
                <a:latin typeface="Arial" charset="0"/>
                <a:cs typeface="Arial" charset="0"/>
              </a:rPr>
              <a:t>Шаг</a:t>
            </a:r>
            <a:r>
              <a:rPr lang="en-GB" sz="1400" u="sng">
                <a:solidFill>
                  <a:schemeClr val="bg1"/>
                </a:solidFill>
                <a:latin typeface="Arial" charset="0"/>
                <a:cs typeface="Arial" charset="0"/>
              </a:rPr>
              <a:t>1: </a:t>
            </a:r>
            <a:r>
              <a:rPr lang="ru-RU" sz="1400" u="sng">
                <a:solidFill>
                  <a:schemeClr val="bg1"/>
                </a:solidFill>
                <a:latin typeface="Arial" charset="0"/>
                <a:cs typeface="Arial" charset="0"/>
              </a:rPr>
              <a:t>Подписание Соглашения Мэров</a:t>
            </a:r>
            <a:endParaRPr lang="en-GB" sz="1400" u="sng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57250" y="4797425"/>
            <a:ext cx="2058988" cy="576263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Формирование Энергетической команды</a:t>
            </a:r>
            <a:endParaRPr lang="en-GB" sz="12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57250" y="3213100"/>
            <a:ext cx="2274888" cy="647700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Составление </a:t>
            </a:r>
            <a:r>
              <a:rPr lang="ru-RU" sz="1200" b="0" dirty="0" err="1">
                <a:solidFill>
                  <a:srgbClr val="002060"/>
                </a:solidFill>
                <a:latin typeface="Arial" charset="0"/>
                <a:cs typeface="Arial" charset="0"/>
              </a:rPr>
              <a:t>энергети-ческих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 балансов и базового кадастра выбросов СО</a:t>
            </a:r>
            <a:r>
              <a:rPr lang="ru-RU" sz="1200" b="0" baseline="-25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endParaRPr lang="en-GB" sz="1200" b="0" baseline="-25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57250" y="3925888"/>
            <a:ext cx="2143125" cy="798512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Определение </a:t>
            </a:r>
            <a:r>
              <a:rPr lang="ru-RU" sz="1200" b="0" dirty="0" err="1">
                <a:solidFill>
                  <a:srgbClr val="002060"/>
                </a:solidFill>
                <a:latin typeface="Arial" charset="0"/>
                <a:cs typeface="Arial" charset="0"/>
              </a:rPr>
              <a:t>долгосроч-ного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 видения </a:t>
            </a:r>
            <a:r>
              <a:rPr lang="ru-RU" sz="1200" b="0" dirty="0" err="1">
                <a:solidFill>
                  <a:srgbClr val="002060"/>
                </a:solidFill>
                <a:latin typeface="Arial" charset="0"/>
                <a:cs typeface="Arial" charset="0"/>
              </a:rPr>
              <a:t>энерге-тической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 и климатической политики для города</a:t>
            </a:r>
            <a:endParaRPr lang="en-GB" sz="12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57250" y="2214563"/>
            <a:ext cx="2635250" cy="927100"/>
          </a:xfrm>
          <a:prstGeom prst="roundRect">
            <a:avLst>
              <a:gd name="adj" fmla="val 1184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Разработка</a:t>
            </a:r>
            <a:r>
              <a:rPr lang="en-GB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Плана действий по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устойчивому энергетическому развитию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в сотрудничестве </a:t>
            </a:r>
            <a:r>
              <a:rPr lang="en-US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c </a:t>
            </a:r>
            <a:r>
              <a:rPr lang="ru-RU" sz="1200" b="0" dirty="0">
                <a:solidFill>
                  <a:srgbClr val="002060"/>
                </a:solidFill>
                <a:latin typeface="Arial" charset="0"/>
                <a:cs typeface="Arial" charset="0"/>
              </a:rPr>
              <a:t>местными заинтересованными сторонами и гражданами</a:t>
            </a:r>
            <a:endParaRPr lang="en-GB" sz="1200" b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 rot="20953594">
            <a:off x="5203359" y="5275343"/>
            <a:ext cx="1108225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2095106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6AB3"/>
                </a:solidFill>
              </a:rPr>
              <a:t>мониторинг</a:t>
            </a:r>
            <a:endParaRPr lang="en-GB" sz="1600" dirty="0">
              <a:solidFill>
                <a:srgbClr val="006AB3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 rot="2222209">
            <a:off x="2970521" y="5381259"/>
            <a:ext cx="1108225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2095106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97B42A"/>
                </a:solidFill>
              </a:rPr>
              <a:t>начинать</a:t>
            </a:r>
            <a:endParaRPr lang="en-GB" sz="1600" dirty="0">
              <a:solidFill>
                <a:srgbClr val="97B42A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 rot="1431018">
            <a:off x="6097040" y="1645730"/>
            <a:ext cx="1890259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>
                <a:gd name="adj" fmla="val 11742152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0" dirty="0">
                <a:solidFill>
                  <a:srgbClr val="002060"/>
                </a:solidFill>
                <a:cs typeface="Arial" charset="0"/>
              </a:rPr>
              <a:t>осуществлять</a:t>
            </a:r>
            <a:endParaRPr lang="en-GB" sz="1600" dirty="0">
              <a:solidFill>
                <a:srgbClr val="003068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 rot="19963103">
            <a:off x="6358088" y="5401271"/>
            <a:ext cx="1108225" cy="5220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>
                <a:gd name="adj" fmla="val 2095106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600" dirty="0">
                <a:solidFill>
                  <a:srgbClr val="006AB3"/>
                </a:solidFill>
              </a:rPr>
              <a:t>&amp; </a:t>
            </a:r>
            <a:r>
              <a:rPr lang="ru-RU" sz="1600" dirty="0">
                <a:solidFill>
                  <a:srgbClr val="006AB3"/>
                </a:solidFill>
              </a:rPr>
              <a:t>обратная связь</a:t>
            </a:r>
            <a:endParaRPr lang="en-GB" sz="1600" dirty="0">
              <a:solidFill>
                <a:srgbClr val="006AB3"/>
              </a:solidFill>
            </a:endParaRPr>
          </a:p>
        </p:txBody>
      </p:sp>
      <p:sp>
        <p:nvSpPr>
          <p:cNvPr id="37909" name="Line 22"/>
          <p:cNvSpPr>
            <a:spLocks noChangeShapeType="1"/>
          </p:cNvSpPr>
          <p:nvPr/>
        </p:nvSpPr>
        <p:spPr bwMode="auto">
          <a:xfrm>
            <a:off x="900113" y="1000125"/>
            <a:ext cx="817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Знімок екрана 2013-04-04 о 11.34.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908050"/>
            <a:ext cx="8318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15938" y="625475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40962" name="ZoneTexte 12"/>
          <p:cNvSpPr txBox="1">
            <a:spLocks noChangeArrowheads="1"/>
          </p:cNvSpPr>
          <p:nvPr/>
        </p:nvSpPr>
        <p:spPr bwMode="auto">
          <a:xfrm>
            <a:off x="6000750" y="1598613"/>
            <a:ext cx="2811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solidFill>
                  <a:srgbClr val="FF0000"/>
                </a:solidFill>
                <a:latin typeface="Calibri" pitchFamily="34" charset="0"/>
              </a:rPr>
              <a:t>4 КЛЮЧЕВЫХ СЕКТОРА, включение которых настоятельно рекомендовано</a:t>
            </a:r>
            <a:endParaRPr lang="en-US" sz="21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63" name="ZoneTexte 13"/>
          <p:cNvSpPr txBox="1">
            <a:spLocks noChangeArrowheads="1"/>
          </p:cNvSpPr>
          <p:nvPr/>
        </p:nvSpPr>
        <p:spPr bwMode="auto">
          <a:xfrm>
            <a:off x="5800725" y="4071938"/>
            <a:ext cx="3200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77933C"/>
                </a:solidFill>
              </a:rPr>
              <a:t>ПДУЭР</a:t>
            </a:r>
            <a:r>
              <a:rPr lang="ru-RU" sz="2000" u="sng">
                <a:solidFill>
                  <a:srgbClr val="77933C"/>
                </a:solidFill>
                <a:latin typeface="Calibri" pitchFamily="34" charset="0"/>
              </a:rPr>
              <a:t> должен включать:</a:t>
            </a:r>
          </a:p>
          <a:p>
            <a:pPr algn="just"/>
            <a:endParaRPr lang="ru-RU" sz="2100" u="sng">
              <a:solidFill>
                <a:srgbClr val="94BA56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>
                <a:solidFill>
                  <a:srgbClr val="002060"/>
                </a:solidFill>
              </a:rPr>
              <a:t>БКВ</a:t>
            </a:r>
            <a:r>
              <a:rPr lang="ru-RU" sz="2000">
                <a:solidFill>
                  <a:srgbClr val="002060"/>
                </a:solidFill>
                <a:latin typeface="Calibri" pitchFamily="34" charset="0"/>
              </a:rPr>
              <a:t> для, по крайней мере, 3 из 4 ключевых секторов</a:t>
            </a: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501062" cy="693737"/>
          </a:xfrm>
        </p:spPr>
        <p:txBody>
          <a:bodyPr/>
          <a:lstStyle/>
          <a:p>
            <a:r>
              <a:rPr lang="en-GB" sz="3400" b="1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GB" sz="3400" b="1" smtClean="0">
                <a:solidFill>
                  <a:srgbClr val="C0000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C00000"/>
                </a:solidFill>
              </a:rPr>
              <a:t>Секторы, входящие в ПДУЭР</a:t>
            </a:r>
            <a:r>
              <a:rPr lang="en-GB" sz="3200" b="1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GB" sz="3200" b="1" smtClean="0">
                <a:solidFill>
                  <a:srgbClr val="C00000"/>
                </a:solidFill>
                <a:latin typeface="Arial" charset="0"/>
              </a:rPr>
            </a:br>
            <a:endParaRPr lang="en-GB" sz="3200" smtClean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16" name="Group 48"/>
          <p:cNvGraphicFramePr>
            <a:graphicFrameLocks noGrp="1"/>
          </p:cNvGraphicFramePr>
          <p:nvPr/>
        </p:nvGraphicFramePr>
        <p:xfrm>
          <a:off x="1071563" y="928688"/>
          <a:ext cx="4643437" cy="5910262"/>
        </p:xfrm>
        <a:graphic>
          <a:graphicData uri="http://schemas.openxmlformats.org/drawingml/2006/table">
            <a:tbl>
              <a:tblPr/>
              <a:tblGrid>
                <a:gridCol w="2943225"/>
                <a:gridCol w="1700212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Сектор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Включение в ПДУЭР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Муниципальные здания оборуд/помещения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Здания, оборудования / помещения, относящиеся к сфере услуг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Жилые дома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Местный транспорт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Локальное производство энергии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рекомендованно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Планирование землепользование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рекомендованно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Общественные закупки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рекомендованно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Работа с жителями и заинтересованными сторонами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рекомендованно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промышленность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оптимальный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другие секторы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См ПДУЭР руководство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rgbClr val="99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32596</TotalTime>
  <Words>1256</Words>
  <Application>Microsoft Office PowerPoint</Application>
  <PresentationFormat>On-screen Show (4:3)</PresentationFormat>
  <Paragraphs>243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Default Design</vt:lpstr>
      <vt:lpstr>Conception personnalisée</vt:lpstr>
      <vt:lpstr>Default Design</vt:lpstr>
      <vt:lpstr>СЕМИНАР Укрепление национального потенциала в области городского планирования, жилищного строительства, энергоэффективности и снижения риска бедствий</vt:lpstr>
      <vt:lpstr>Соглашении Мэров</vt:lpstr>
      <vt:lpstr>Соглашение Мэров призывает:</vt:lpstr>
      <vt:lpstr>Slide 4</vt:lpstr>
      <vt:lpstr>Slide 5</vt:lpstr>
      <vt:lpstr>Участники Соглашения Мэров в странах  Центральной Азии и Восточного Партнерства (10/2014)</vt:lpstr>
      <vt:lpstr>Slide 7</vt:lpstr>
      <vt:lpstr>Slide 8</vt:lpstr>
      <vt:lpstr> Секторы, входящие в ПДУЭР </vt:lpstr>
      <vt:lpstr> Статистика предлагаемых мероприятий  по секторам (Украина) </vt:lpstr>
      <vt:lpstr>Сотрудничество ряда институций обеспечивает многостороннюю поддержку</vt:lpstr>
      <vt:lpstr>Slide 12</vt:lpstr>
      <vt:lpstr>Slide 13</vt:lpstr>
      <vt:lpstr>Slide 14</vt:lpstr>
      <vt:lpstr>Slide 15</vt:lpstr>
      <vt:lpstr>Slide 16</vt:lpstr>
      <vt:lpstr>Национальные платформы поддержки Соглашения Мэров</vt:lpstr>
      <vt:lpstr>Сайт Соглашения Мэров</vt:lpstr>
      <vt:lpstr>Потенциальные механизмы  финансовой поддержки</vt:lpstr>
      <vt:lpstr>Slide 20</vt:lpstr>
      <vt:lpstr>Slide 21</vt:lpstr>
      <vt:lpstr>Slide 22</vt:lpstr>
      <vt:lpstr>Slide 23</vt:lpstr>
      <vt:lpstr>Дополнительная информация по Соглашению Мэров: www. soglasheniemerov.eu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Инициатива «Соглашение Мэров» cмысл, возможности сотрудничества, и финансовой поддержки  </dc:title>
  <cp:lastModifiedBy>n.avetyan</cp:lastModifiedBy>
  <cp:revision>477</cp:revision>
  <cp:lastPrinted>2012-11-20T22:42:49Z</cp:lastPrinted>
  <dcterms:created xsi:type="dcterms:W3CDTF">2008-12-10T11:25:20Z</dcterms:created>
  <dcterms:modified xsi:type="dcterms:W3CDTF">2014-10-28T09:20:10Z</dcterms:modified>
</cp:coreProperties>
</file>